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62" r:id="rId3"/>
    <p:sldId id="260" r:id="rId4"/>
    <p:sldId id="295" r:id="rId5"/>
    <p:sldId id="296" r:id="rId6"/>
    <p:sldId id="297" r:id="rId7"/>
    <p:sldId id="298" r:id="rId8"/>
    <p:sldId id="305" r:id="rId9"/>
    <p:sldId id="311" r:id="rId10"/>
    <p:sldId id="312" r:id="rId11"/>
    <p:sldId id="306" r:id="rId12"/>
    <p:sldId id="321" r:id="rId13"/>
    <p:sldId id="327" r:id="rId14"/>
    <p:sldId id="319" r:id="rId15"/>
    <p:sldId id="320" r:id="rId16"/>
    <p:sldId id="317" r:id="rId17"/>
    <p:sldId id="318" r:id="rId18"/>
    <p:sldId id="325" r:id="rId19"/>
    <p:sldId id="316" r:id="rId20"/>
    <p:sldId id="300" r:id="rId21"/>
    <p:sldId id="322" r:id="rId22"/>
    <p:sldId id="324" r:id="rId23"/>
    <p:sldId id="326" r:id="rId24"/>
    <p:sldId id="323" r:id="rId25"/>
    <p:sldId id="292" r:id="rId26"/>
    <p:sldId id="328" r:id="rId27"/>
    <p:sldId id="330" r:id="rId28"/>
    <p:sldId id="329" r:id="rId29"/>
    <p:sldId id="309" r:id="rId30"/>
    <p:sldId id="331" r:id="rId31"/>
    <p:sldId id="307" r:id="rId32"/>
    <p:sldId id="302" r:id="rId33"/>
    <p:sldId id="304" r:id="rId34"/>
    <p:sldId id="308" r:id="rId35"/>
    <p:sldId id="315" r:id="rId36"/>
    <p:sldId id="26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CC2"/>
    <a:srgbClr val="D7DBDC"/>
    <a:srgbClr val="91BAD0"/>
    <a:srgbClr val="F5D8D3"/>
    <a:srgbClr val="D1CCC5"/>
    <a:srgbClr val="C6BBCA"/>
    <a:srgbClr val="4580A1"/>
    <a:srgbClr val="E2EBF3"/>
    <a:srgbClr val="8EC2CF"/>
    <a:srgbClr val="8BADB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9" autoAdjust="0"/>
    <p:restoredTop sz="87975" autoAdjust="0"/>
  </p:normalViewPr>
  <p:slideViewPr>
    <p:cSldViewPr snapToGrid="0" showGuides="1">
      <p:cViewPr varScale="1">
        <p:scale>
          <a:sx n="73" d="100"/>
          <a:sy n="73" d="100"/>
        </p:scale>
        <p:origin x="90" y="31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E5AE5-BB5A-425D-ACCB-38B6BC764D98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01519B3-A333-451E-A175-B09AEC83076F}">
      <dgm:prSet phldrT="[텍스트]"/>
      <dgm:spPr/>
      <dgm:t>
        <a:bodyPr/>
        <a:lstStyle/>
        <a:p>
          <a:pPr latinLnBrk="1"/>
          <a:r>
            <a:rPr lang="ko-KR" altLang="en-US" dirty="0" smtClean="0"/>
            <a:t>맞춤형 학습</a:t>
          </a:r>
          <a:endParaRPr lang="ko-KR" altLang="en-US" dirty="0"/>
        </a:p>
      </dgm:t>
    </dgm:pt>
    <dgm:pt modelId="{88A9E6FB-2008-4E50-9649-CEE3A116D22F}" type="parTrans" cxnId="{78116087-37BD-4E31-A901-182C8AFF8896}">
      <dgm:prSet/>
      <dgm:spPr/>
      <dgm:t>
        <a:bodyPr/>
        <a:lstStyle/>
        <a:p>
          <a:pPr latinLnBrk="1"/>
          <a:endParaRPr lang="ko-KR" altLang="en-US"/>
        </a:p>
      </dgm:t>
    </dgm:pt>
    <dgm:pt modelId="{8BE11B5E-9846-42D8-9F22-3F78F33DA612}" type="sibTrans" cxnId="{78116087-37BD-4E31-A901-182C8AFF8896}">
      <dgm:prSet/>
      <dgm:spPr/>
      <dgm:t>
        <a:bodyPr/>
        <a:lstStyle/>
        <a:p>
          <a:pPr latinLnBrk="1"/>
          <a:endParaRPr lang="ko-KR" altLang="en-US"/>
        </a:p>
      </dgm:t>
    </dgm:pt>
    <dgm:pt modelId="{CF3AAE4B-11F0-454D-9ED1-A8957A9105E6}">
      <dgm:prSet phldrT="[텍스트]"/>
      <dgm:spPr/>
      <dgm:t>
        <a:bodyPr/>
        <a:lstStyle/>
        <a:p>
          <a:pPr latinLnBrk="1"/>
          <a:r>
            <a:rPr lang="ko-KR" altLang="en-US" dirty="0" smtClean="0"/>
            <a:t>웹 </a:t>
          </a:r>
          <a:r>
            <a:rPr lang="en-US" altLang="ko-KR" dirty="0" smtClean="0"/>
            <a:t>– </a:t>
          </a:r>
          <a:r>
            <a:rPr lang="ko-KR" altLang="en-US" dirty="0" smtClean="0"/>
            <a:t>게임</a:t>
          </a:r>
          <a:endParaRPr lang="en-US" altLang="ko-KR" dirty="0" smtClean="0"/>
        </a:p>
        <a:p>
          <a:pPr latinLnBrk="1"/>
          <a:r>
            <a:rPr lang="ko-KR" altLang="en-US" dirty="0" smtClean="0"/>
            <a:t>연동</a:t>
          </a:r>
          <a:endParaRPr lang="ko-KR" altLang="en-US" dirty="0"/>
        </a:p>
      </dgm:t>
    </dgm:pt>
    <dgm:pt modelId="{6B1267B8-309E-4E51-90E1-34E9EA8A4DED}" type="parTrans" cxnId="{113C86B0-2C9B-4855-819F-31391FC11E43}">
      <dgm:prSet/>
      <dgm:spPr/>
      <dgm:t>
        <a:bodyPr/>
        <a:lstStyle/>
        <a:p>
          <a:pPr latinLnBrk="1"/>
          <a:endParaRPr lang="ko-KR" altLang="en-US"/>
        </a:p>
      </dgm:t>
    </dgm:pt>
    <dgm:pt modelId="{045E42D3-3548-4DFF-8D99-D9E928F08B1E}" type="sibTrans" cxnId="{113C86B0-2C9B-4855-819F-31391FC11E43}">
      <dgm:prSet/>
      <dgm:spPr/>
      <dgm:t>
        <a:bodyPr/>
        <a:lstStyle/>
        <a:p>
          <a:pPr latinLnBrk="1"/>
          <a:endParaRPr lang="ko-KR" altLang="en-US"/>
        </a:p>
      </dgm:t>
    </dgm:pt>
    <dgm:pt modelId="{958683FA-EF7B-4C07-9D56-7BCA396899A8}">
      <dgm:prSet phldrT="[텍스트]"/>
      <dgm:spPr/>
      <dgm:t>
        <a:bodyPr/>
        <a:lstStyle/>
        <a:p>
          <a:pPr latinLnBrk="1"/>
          <a:r>
            <a:rPr lang="ko-KR" altLang="en-US" dirty="0" smtClean="0"/>
            <a:t>콘텐츠</a:t>
          </a:r>
          <a:endParaRPr lang="en-US" altLang="ko-KR" dirty="0" smtClean="0"/>
        </a:p>
        <a:p>
          <a:pPr latinLnBrk="1"/>
          <a:r>
            <a:rPr lang="ko-KR" altLang="en-US" dirty="0" smtClean="0"/>
            <a:t>확장성</a:t>
          </a:r>
          <a:endParaRPr lang="ko-KR" altLang="en-US" dirty="0"/>
        </a:p>
      </dgm:t>
    </dgm:pt>
    <dgm:pt modelId="{61582FF8-BC1D-4AF0-8AA1-01F9ECA5AC46}" type="parTrans" cxnId="{C548DA07-2F19-48EF-9E95-373E3FD2ACDF}">
      <dgm:prSet/>
      <dgm:spPr/>
      <dgm:t>
        <a:bodyPr/>
        <a:lstStyle/>
        <a:p>
          <a:pPr latinLnBrk="1"/>
          <a:endParaRPr lang="ko-KR" altLang="en-US"/>
        </a:p>
      </dgm:t>
    </dgm:pt>
    <dgm:pt modelId="{B9822226-71F1-40F4-A978-98B546337B9E}" type="sibTrans" cxnId="{C548DA07-2F19-48EF-9E95-373E3FD2ACDF}">
      <dgm:prSet/>
      <dgm:spPr/>
      <dgm:t>
        <a:bodyPr/>
        <a:lstStyle/>
        <a:p>
          <a:pPr latinLnBrk="1"/>
          <a:endParaRPr lang="ko-KR" altLang="en-US"/>
        </a:p>
      </dgm:t>
    </dgm:pt>
    <dgm:pt modelId="{53CAF024-6953-4BCE-BC5A-821C9C25897F}">
      <dgm:prSet phldrT="[텍스트]"/>
      <dgm:spPr/>
      <dgm:t>
        <a:bodyPr/>
        <a:lstStyle/>
        <a:p>
          <a:pPr latinLnBrk="1"/>
          <a:r>
            <a:rPr lang="ko-KR" altLang="en-US" dirty="0" smtClean="0"/>
            <a:t>반복과</a:t>
          </a:r>
          <a:endParaRPr lang="en-US" altLang="ko-KR" dirty="0" smtClean="0"/>
        </a:p>
        <a:p>
          <a:pPr latinLnBrk="1"/>
          <a:r>
            <a:rPr lang="ko-KR" altLang="en-US" dirty="0" smtClean="0"/>
            <a:t>피드백</a:t>
          </a:r>
          <a:endParaRPr lang="ko-KR" altLang="en-US" dirty="0"/>
        </a:p>
      </dgm:t>
    </dgm:pt>
    <dgm:pt modelId="{75B7AD0B-52E0-4BA6-BE18-B06E070314E2}" type="parTrans" cxnId="{526C1396-9418-4035-886A-AA314E4A76A6}">
      <dgm:prSet/>
      <dgm:spPr/>
      <dgm:t>
        <a:bodyPr/>
        <a:lstStyle/>
        <a:p>
          <a:pPr latinLnBrk="1"/>
          <a:endParaRPr lang="ko-KR" altLang="en-US"/>
        </a:p>
      </dgm:t>
    </dgm:pt>
    <dgm:pt modelId="{7A39829A-078B-4B44-9962-4C8E3F828D1E}" type="sibTrans" cxnId="{526C1396-9418-4035-886A-AA314E4A76A6}">
      <dgm:prSet/>
      <dgm:spPr/>
      <dgm:t>
        <a:bodyPr/>
        <a:lstStyle/>
        <a:p>
          <a:pPr latinLnBrk="1"/>
          <a:endParaRPr lang="ko-KR" altLang="en-US"/>
        </a:p>
      </dgm:t>
    </dgm:pt>
    <dgm:pt modelId="{BE8E82B9-8099-4F36-ACC3-78ED5CB0DB1F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게임형</a:t>
          </a:r>
          <a:endParaRPr lang="en-US" altLang="ko-KR" dirty="0" smtClean="0"/>
        </a:p>
        <a:p>
          <a:pPr latinLnBrk="1"/>
          <a:r>
            <a:rPr lang="ko-KR" altLang="en-US" dirty="0" smtClean="0"/>
            <a:t>콘텐츠</a:t>
          </a:r>
          <a:endParaRPr lang="ko-KR" altLang="en-US" dirty="0"/>
        </a:p>
      </dgm:t>
    </dgm:pt>
    <dgm:pt modelId="{8F9FCC28-19C2-49A3-BAE8-3F07F30FB2B7}" type="parTrans" cxnId="{53304C16-1C37-4D1D-BF1C-781E044ECF32}">
      <dgm:prSet/>
      <dgm:spPr/>
      <dgm:t>
        <a:bodyPr/>
        <a:lstStyle/>
        <a:p>
          <a:pPr latinLnBrk="1"/>
          <a:endParaRPr lang="ko-KR" altLang="en-US"/>
        </a:p>
      </dgm:t>
    </dgm:pt>
    <dgm:pt modelId="{68011B93-D175-40A5-B52D-F00F00E2773A}" type="sibTrans" cxnId="{53304C16-1C37-4D1D-BF1C-781E044ECF32}">
      <dgm:prSet/>
      <dgm:spPr/>
      <dgm:t>
        <a:bodyPr/>
        <a:lstStyle/>
        <a:p>
          <a:pPr latinLnBrk="1"/>
          <a:endParaRPr lang="ko-KR" altLang="en-US"/>
        </a:p>
      </dgm:t>
    </dgm:pt>
    <dgm:pt modelId="{02247F32-FCAA-42A9-BE5F-6E24BE2E7BDD}" type="pres">
      <dgm:prSet presAssocID="{5FFE5AE5-BB5A-425D-ACCB-38B6BC764D9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7FC51D-F0E7-4A98-8772-1FBE25F6DEBB}" type="pres">
      <dgm:prSet presAssocID="{B01519B3-A333-451E-A175-B09AEC83076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4F7496-E24F-4B56-9916-A103411B6D3C}" type="pres">
      <dgm:prSet presAssocID="{B01519B3-A333-451E-A175-B09AEC83076F}" presName="spNode" presStyleCnt="0"/>
      <dgm:spPr/>
    </dgm:pt>
    <dgm:pt modelId="{BE924FA4-287B-42AC-8606-FA97A7A11E7F}" type="pres">
      <dgm:prSet presAssocID="{8BE11B5E-9846-42D8-9F22-3F78F33DA612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6FCB1A5B-895F-4717-9CFB-4E1E48A9F170}" type="pres">
      <dgm:prSet presAssocID="{CF3AAE4B-11F0-454D-9ED1-A8957A9105E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2AAD91-DA51-4317-8978-CF7EF1B5D720}" type="pres">
      <dgm:prSet presAssocID="{CF3AAE4B-11F0-454D-9ED1-A8957A9105E6}" presName="spNode" presStyleCnt="0"/>
      <dgm:spPr/>
    </dgm:pt>
    <dgm:pt modelId="{429BE69F-2DAD-4F97-B563-2DF8F2D2FBF6}" type="pres">
      <dgm:prSet presAssocID="{045E42D3-3548-4DFF-8D99-D9E928F08B1E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D38E90F7-D65E-43E9-84EE-193B4DF8BCAA}" type="pres">
      <dgm:prSet presAssocID="{958683FA-EF7B-4C07-9D56-7BCA396899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B10DA4-C3F6-434D-9F96-C978C0BE9E91}" type="pres">
      <dgm:prSet presAssocID="{958683FA-EF7B-4C07-9D56-7BCA396899A8}" presName="spNode" presStyleCnt="0"/>
      <dgm:spPr/>
    </dgm:pt>
    <dgm:pt modelId="{18205DAB-6525-453B-8807-017A5785EFE0}" type="pres">
      <dgm:prSet presAssocID="{B9822226-71F1-40F4-A978-98B546337B9E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15218EA-4153-4E5B-B425-D2E174EABB87}" type="pres">
      <dgm:prSet presAssocID="{53CAF024-6953-4BCE-BC5A-821C9C25897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C4E845-CF3A-46D0-B996-3FBE880C6B38}" type="pres">
      <dgm:prSet presAssocID="{53CAF024-6953-4BCE-BC5A-821C9C25897F}" presName="spNode" presStyleCnt="0"/>
      <dgm:spPr/>
    </dgm:pt>
    <dgm:pt modelId="{131BBDD3-04B3-4E30-A475-0FAF2883EF34}" type="pres">
      <dgm:prSet presAssocID="{7A39829A-078B-4B44-9962-4C8E3F828D1E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17BC16E-CADA-41BF-A73C-3F8B0307C3D5}" type="pres">
      <dgm:prSet presAssocID="{BE8E82B9-8099-4F36-ACC3-78ED5CB0DB1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7088B9-A9EB-4112-ABA4-EB45625100D6}" type="pres">
      <dgm:prSet presAssocID="{BE8E82B9-8099-4F36-ACC3-78ED5CB0DB1F}" presName="spNode" presStyleCnt="0"/>
      <dgm:spPr/>
    </dgm:pt>
    <dgm:pt modelId="{F3B3051C-6D25-4F9B-8F1D-D4F7DE421A74}" type="pres">
      <dgm:prSet presAssocID="{68011B93-D175-40A5-B52D-F00F00E2773A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53304C16-1C37-4D1D-BF1C-781E044ECF32}" srcId="{5FFE5AE5-BB5A-425D-ACCB-38B6BC764D98}" destId="{BE8E82B9-8099-4F36-ACC3-78ED5CB0DB1F}" srcOrd="4" destOrd="0" parTransId="{8F9FCC28-19C2-49A3-BAE8-3F07F30FB2B7}" sibTransId="{68011B93-D175-40A5-B52D-F00F00E2773A}"/>
    <dgm:cxn modelId="{CAD6E997-4AC7-4FB0-8631-74E003F69897}" type="presOf" srcId="{BE8E82B9-8099-4F36-ACC3-78ED5CB0DB1F}" destId="{E17BC16E-CADA-41BF-A73C-3F8B0307C3D5}" srcOrd="0" destOrd="0" presId="urn:microsoft.com/office/officeart/2005/8/layout/cycle6"/>
    <dgm:cxn modelId="{C548DA07-2F19-48EF-9E95-373E3FD2ACDF}" srcId="{5FFE5AE5-BB5A-425D-ACCB-38B6BC764D98}" destId="{958683FA-EF7B-4C07-9D56-7BCA396899A8}" srcOrd="2" destOrd="0" parTransId="{61582FF8-BC1D-4AF0-8AA1-01F9ECA5AC46}" sibTransId="{B9822226-71F1-40F4-A978-98B546337B9E}"/>
    <dgm:cxn modelId="{5EC0AB4F-E34B-4D74-9BA1-32FB3CF8BEB1}" type="presOf" srcId="{CF3AAE4B-11F0-454D-9ED1-A8957A9105E6}" destId="{6FCB1A5B-895F-4717-9CFB-4E1E48A9F170}" srcOrd="0" destOrd="0" presId="urn:microsoft.com/office/officeart/2005/8/layout/cycle6"/>
    <dgm:cxn modelId="{113C86B0-2C9B-4855-819F-31391FC11E43}" srcId="{5FFE5AE5-BB5A-425D-ACCB-38B6BC764D98}" destId="{CF3AAE4B-11F0-454D-9ED1-A8957A9105E6}" srcOrd="1" destOrd="0" parTransId="{6B1267B8-309E-4E51-90E1-34E9EA8A4DED}" sibTransId="{045E42D3-3548-4DFF-8D99-D9E928F08B1E}"/>
    <dgm:cxn modelId="{3F96A6CF-1CA2-4544-8EDB-6723095E21CD}" type="presOf" srcId="{8BE11B5E-9846-42D8-9F22-3F78F33DA612}" destId="{BE924FA4-287B-42AC-8606-FA97A7A11E7F}" srcOrd="0" destOrd="0" presId="urn:microsoft.com/office/officeart/2005/8/layout/cycle6"/>
    <dgm:cxn modelId="{219DB96C-3D7D-47C1-B69E-9C5019EDC081}" type="presOf" srcId="{5FFE5AE5-BB5A-425D-ACCB-38B6BC764D98}" destId="{02247F32-FCAA-42A9-BE5F-6E24BE2E7BDD}" srcOrd="0" destOrd="0" presId="urn:microsoft.com/office/officeart/2005/8/layout/cycle6"/>
    <dgm:cxn modelId="{526C1396-9418-4035-886A-AA314E4A76A6}" srcId="{5FFE5AE5-BB5A-425D-ACCB-38B6BC764D98}" destId="{53CAF024-6953-4BCE-BC5A-821C9C25897F}" srcOrd="3" destOrd="0" parTransId="{75B7AD0B-52E0-4BA6-BE18-B06E070314E2}" sibTransId="{7A39829A-078B-4B44-9962-4C8E3F828D1E}"/>
    <dgm:cxn modelId="{4A208A1A-037F-4756-94AC-A8B3873D86E8}" type="presOf" srcId="{7A39829A-078B-4B44-9962-4C8E3F828D1E}" destId="{131BBDD3-04B3-4E30-A475-0FAF2883EF34}" srcOrd="0" destOrd="0" presId="urn:microsoft.com/office/officeart/2005/8/layout/cycle6"/>
    <dgm:cxn modelId="{D381CA05-D872-4930-BF25-D82537F02E2C}" type="presOf" srcId="{B01519B3-A333-451E-A175-B09AEC83076F}" destId="{7E7FC51D-F0E7-4A98-8772-1FBE25F6DEBB}" srcOrd="0" destOrd="0" presId="urn:microsoft.com/office/officeart/2005/8/layout/cycle6"/>
    <dgm:cxn modelId="{728DE91D-C3B1-4B4A-A5CC-B7AE5B12638C}" type="presOf" srcId="{045E42D3-3548-4DFF-8D99-D9E928F08B1E}" destId="{429BE69F-2DAD-4F97-B563-2DF8F2D2FBF6}" srcOrd="0" destOrd="0" presId="urn:microsoft.com/office/officeart/2005/8/layout/cycle6"/>
    <dgm:cxn modelId="{30ED8379-2C46-498C-A0AE-6C6AF5D0FA63}" type="presOf" srcId="{958683FA-EF7B-4C07-9D56-7BCA396899A8}" destId="{D38E90F7-D65E-43E9-84EE-193B4DF8BCAA}" srcOrd="0" destOrd="0" presId="urn:microsoft.com/office/officeart/2005/8/layout/cycle6"/>
    <dgm:cxn modelId="{6DE0A885-7986-4F39-898A-FDB7FA15C46C}" type="presOf" srcId="{68011B93-D175-40A5-B52D-F00F00E2773A}" destId="{F3B3051C-6D25-4F9B-8F1D-D4F7DE421A74}" srcOrd="0" destOrd="0" presId="urn:microsoft.com/office/officeart/2005/8/layout/cycle6"/>
    <dgm:cxn modelId="{1A752D54-8F4C-491A-BAF6-79428F2D7D11}" type="presOf" srcId="{B9822226-71F1-40F4-A978-98B546337B9E}" destId="{18205DAB-6525-453B-8807-017A5785EFE0}" srcOrd="0" destOrd="0" presId="urn:microsoft.com/office/officeart/2005/8/layout/cycle6"/>
    <dgm:cxn modelId="{78116087-37BD-4E31-A901-182C8AFF8896}" srcId="{5FFE5AE5-BB5A-425D-ACCB-38B6BC764D98}" destId="{B01519B3-A333-451E-A175-B09AEC83076F}" srcOrd="0" destOrd="0" parTransId="{88A9E6FB-2008-4E50-9649-CEE3A116D22F}" sibTransId="{8BE11B5E-9846-42D8-9F22-3F78F33DA612}"/>
    <dgm:cxn modelId="{CECBA504-B7B6-41AE-B743-564B8D96363E}" type="presOf" srcId="{53CAF024-6953-4BCE-BC5A-821C9C25897F}" destId="{C15218EA-4153-4E5B-B425-D2E174EABB87}" srcOrd="0" destOrd="0" presId="urn:microsoft.com/office/officeart/2005/8/layout/cycle6"/>
    <dgm:cxn modelId="{472A7D25-FC32-4F79-99AF-126599A9A0AF}" type="presParOf" srcId="{02247F32-FCAA-42A9-BE5F-6E24BE2E7BDD}" destId="{7E7FC51D-F0E7-4A98-8772-1FBE25F6DEBB}" srcOrd="0" destOrd="0" presId="urn:microsoft.com/office/officeart/2005/8/layout/cycle6"/>
    <dgm:cxn modelId="{163279A2-84A7-4EB4-A3C6-D8446041262C}" type="presParOf" srcId="{02247F32-FCAA-42A9-BE5F-6E24BE2E7BDD}" destId="{C84F7496-E24F-4B56-9916-A103411B6D3C}" srcOrd="1" destOrd="0" presId="urn:microsoft.com/office/officeart/2005/8/layout/cycle6"/>
    <dgm:cxn modelId="{8235708E-3F01-4D0A-87D3-5D943E51EBF9}" type="presParOf" srcId="{02247F32-FCAA-42A9-BE5F-6E24BE2E7BDD}" destId="{BE924FA4-287B-42AC-8606-FA97A7A11E7F}" srcOrd="2" destOrd="0" presId="urn:microsoft.com/office/officeart/2005/8/layout/cycle6"/>
    <dgm:cxn modelId="{EAC2A437-A41E-4939-BF20-27AB847A18D9}" type="presParOf" srcId="{02247F32-FCAA-42A9-BE5F-6E24BE2E7BDD}" destId="{6FCB1A5B-895F-4717-9CFB-4E1E48A9F170}" srcOrd="3" destOrd="0" presId="urn:microsoft.com/office/officeart/2005/8/layout/cycle6"/>
    <dgm:cxn modelId="{1ABA0833-C1FD-4E4D-B1C9-33359A227165}" type="presParOf" srcId="{02247F32-FCAA-42A9-BE5F-6E24BE2E7BDD}" destId="{472AAD91-DA51-4317-8978-CF7EF1B5D720}" srcOrd="4" destOrd="0" presId="urn:microsoft.com/office/officeart/2005/8/layout/cycle6"/>
    <dgm:cxn modelId="{B8A42A95-11BF-4FC0-B11D-EC037E0B12DF}" type="presParOf" srcId="{02247F32-FCAA-42A9-BE5F-6E24BE2E7BDD}" destId="{429BE69F-2DAD-4F97-B563-2DF8F2D2FBF6}" srcOrd="5" destOrd="0" presId="urn:microsoft.com/office/officeart/2005/8/layout/cycle6"/>
    <dgm:cxn modelId="{B1F611B0-BDA1-44F6-A197-5ED94051A45A}" type="presParOf" srcId="{02247F32-FCAA-42A9-BE5F-6E24BE2E7BDD}" destId="{D38E90F7-D65E-43E9-84EE-193B4DF8BCAA}" srcOrd="6" destOrd="0" presId="urn:microsoft.com/office/officeart/2005/8/layout/cycle6"/>
    <dgm:cxn modelId="{2CFEDB17-3F99-4BE7-B4B2-4B3F1A8E9ADD}" type="presParOf" srcId="{02247F32-FCAA-42A9-BE5F-6E24BE2E7BDD}" destId="{30B10DA4-C3F6-434D-9F96-C978C0BE9E91}" srcOrd="7" destOrd="0" presId="urn:microsoft.com/office/officeart/2005/8/layout/cycle6"/>
    <dgm:cxn modelId="{504EB58B-B964-48EE-8688-7C317BAE0851}" type="presParOf" srcId="{02247F32-FCAA-42A9-BE5F-6E24BE2E7BDD}" destId="{18205DAB-6525-453B-8807-017A5785EFE0}" srcOrd="8" destOrd="0" presId="urn:microsoft.com/office/officeart/2005/8/layout/cycle6"/>
    <dgm:cxn modelId="{55A3D902-3C8E-4B0D-8E83-6E2AFCE2C2ED}" type="presParOf" srcId="{02247F32-FCAA-42A9-BE5F-6E24BE2E7BDD}" destId="{C15218EA-4153-4E5B-B425-D2E174EABB87}" srcOrd="9" destOrd="0" presId="urn:microsoft.com/office/officeart/2005/8/layout/cycle6"/>
    <dgm:cxn modelId="{A56880CB-E5B7-4098-B0B0-54F937199825}" type="presParOf" srcId="{02247F32-FCAA-42A9-BE5F-6E24BE2E7BDD}" destId="{E2C4E845-CF3A-46D0-B996-3FBE880C6B38}" srcOrd="10" destOrd="0" presId="urn:microsoft.com/office/officeart/2005/8/layout/cycle6"/>
    <dgm:cxn modelId="{23C1EFC7-905B-4347-B4A1-62E82DC0B3DA}" type="presParOf" srcId="{02247F32-FCAA-42A9-BE5F-6E24BE2E7BDD}" destId="{131BBDD3-04B3-4E30-A475-0FAF2883EF34}" srcOrd="11" destOrd="0" presId="urn:microsoft.com/office/officeart/2005/8/layout/cycle6"/>
    <dgm:cxn modelId="{F9365A06-13B4-48E2-AFFF-C60CA6AB7276}" type="presParOf" srcId="{02247F32-FCAA-42A9-BE5F-6E24BE2E7BDD}" destId="{E17BC16E-CADA-41BF-A73C-3F8B0307C3D5}" srcOrd="12" destOrd="0" presId="urn:microsoft.com/office/officeart/2005/8/layout/cycle6"/>
    <dgm:cxn modelId="{37F541AD-DECF-4612-8109-A56773CA3E82}" type="presParOf" srcId="{02247F32-FCAA-42A9-BE5F-6E24BE2E7BDD}" destId="{997088B9-A9EB-4112-ABA4-EB45625100D6}" srcOrd="13" destOrd="0" presId="urn:microsoft.com/office/officeart/2005/8/layout/cycle6"/>
    <dgm:cxn modelId="{6563DF2E-88B4-4656-8DC8-6361B7519EA6}" type="presParOf" srcId="{02247F32-FCAA-42A9-BE5F-6E24BE2E7BDD}" destId="{F3B3051C-6D25-4F9B-8F1D-D4F7DE421A7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FC51D-F0E7-4A98-8772-1FBE25F6DEBB}">
      <dsp:nvSpPr>
        <dsp:cNvPr id="0" name=""/>
        <dsp:cNvSpPr/>
      </dsp:nvSpPr>
      <dsp:spPr>
        <a:xfrm>
          <a:off x="2837996" y="2017"/>
          <a:ext cx="1442460" cy="937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맞춤형 학습</a:t>
          </a:r>
          <a:endParaRPr lang="ko-KR" altLang="en-US" sz="1800" kern="1200" dirty="0"/>
        </a:p>
      </dsp:txBody>
      <dsp:txXfrm>
        <a:off x="2883766" y="47787"/>
        <a:ext cx="1350920" cy="846059"/>
      </dsp:txXfrm>
    </dsp:sp>
    <dsp:sp modelId="{BE924FA4-287B-42AC-8606-FA97A7A11E7F}">
      <dsp:nvSpPr>
        <dsp:cNvPr id="0" name=""/>
        <dsp:cNvSpPr/>
      </dsp:nvSpPr>
      <dsp:spPr>
        <a:xfrm>
          <a:off x="1684894" y="470817"/>
          <a:ext cx="3748665" cy="3748665"/>
        </a:xfrm>
        <a:custGeom>
          <a:avLst/>
          <a:gdLst/>
          <a:ahLst/>
          <a:cxnLst/>
          <a:rect l="0" t="0" r="0" b="0"/>
          <a:pathLst>
            <a:path>
              <a:moveTo>
                <a:pt x="2605485" y="148488"/>
              </a:moveTo>
              <a:arcTo wR="1874332" hR="1874332" stAng="17577596" swAng="1962913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CB1A5B-895F-4717-9CFB-4E1E48A9F170}">
      <dsp:nvSpPr>
        <dsp:cNvPr id="0" name=""/>
        <dsp:cNvSpPr/>
      </dsp:nvSpPr>
      <dsp:spPr>
        <a:xfrm>
          <a:off x="4620593" y="1297149"/>
          <a:ext cx="1442460" cy="937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웹 </a:t>
          </a:r>
          <a:r>
            <a:rPr lang="en-US" altLang="ko-KR" sz="1800" kern="1200" dirty="0" smtClean="0"/>
            <a:t>– </a:t>
          </a:r>
          <a:r>
            <a:rPr lang="ko-KR" altLang="en-US" sz="1800" kern="1200" dirty="0" smtClean="0"/>
            <a:t>게임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연동</a:t>
          </a:r>
          <a:endParaRPr lang="ko-KR" altLang="en-US" sz="1800" kern="1200" dirty="0"/>
        </a:p>
      </dsp:txBody>
      <dsp:txXfrm>
        <a:off x="4666363" y="1342919"/>
        <a:ext cx="1350920" cy="846059"/>
      </dsp:txXfrm>
    </dsp:sp>
    <dsp:sp modelId="{429BE69F-2DAD-4F97-B563-2DF8F2D2FBF6}">
      <dsp:nvSpPr>
        <dsp:cNvPr id="0" name=""/>
        <dsp:cNvSpPr/>
      </dsp:nvSpPr>
      <dsp:spPr>
        <a:xfrm>
          <a:off x="1684894" y="470817"/>
          <a:ext cx="3748665" cy="3748665"/>
        </a:xfrm>
        <a:custGeom>
          <a:avLst/>
          <a:gdLst/>
          <a:ahLst/>
          <a:cxnLst/>
          <a:rect l="0" t="0" r="0" b="0"/>
          <a:pathLst>
            <a:path>
              <a:moveTo>
                <a:pt x="3746079" y="1775918"/>
              </a:moveTo>
              <a:arcTo wR="1874332" hR="1874332" stAng="21419413" swAng="219736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E90F7-D65E-43E9-84EE-193B4DF8BCAA}">
      <dsp:nvSpPr>
        <dsp:cNvPr id="0" name=""/>
        <dsp:cNvSpPr/>
      </dsp:nvSpPr>
      <dsp:spPr>
        <a:xfrm>
          <a:off x="3939701" y="3392717"/>
          <a:ext cx="1442460" cy="9375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콘텐츠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확장성</a:t>
          </a:r>
          <a:endParaRPr lang="ko-KR" altLang="en-US" sz="1800" kern="1200" dirty="0"/>
        </a:p>
      </dsp:txBody>
      <dsp:txXfrm>
        <a:off x="3985471" y="3438487"/>
        <a:ext cx="1350920" cy="846059"/>
      </dsp:txXfrm>
    </dsp:sp>
    <dsp:sp modelId="{18205DAB-6525-453B-8807-017A5785EFE0}">
      <dsp:nvSpPr>
        <dsp:cNvPr id="0" name=""/>
        <dsp:cNvSpPr/>
      </dsp:nvSpPr>
      <dsp:spPr>
        <a:xfrm>
          <a:off x="1684894" y="470817"/>
          <a:ext cx="3748665" cy="3748665"/>
        </a:xfrm>
        <a:custGeom>
          <a:avLst/>
          <a:gdLst/>
          <a:ahLst/>
          <a:cxnLst/>
          <a:rect l="0" t="0" r="0" b="0"/>
          <a:pathLst>
            <a:path>
              <a:moveTo>
                <a:pt x="2247353" y="3711171"/>
              </a:moveTo>
              <a:arcTo wR="1874332" hR="1874332" stAng="4711237" swAng="1377526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218EA-4153-4E5B-B425-D2E174EABB87}">
      <dsp:nvSpPr>
        <dsp:cNvPr id="0" name=""/>
        <dsp:cNvSpPr/>
      </dsp:nvSpPr>
      <dsp:spPr>
        <a:xfrm>
          <a:off x="1736291" y="3392717"/>
          <a:ext cx="1442460" cy="9375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반복과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피드백</a:t>
          </a:r>
          <a:endParaRPr lang="ko-KR" altLang="en-US" sz="1800" kern="1200" dirty="0"/>
        </a:p>
      </dsp:txBody>
      <dsp:txXfrm>
        <a:off x="1782061" y="3438487"/>
        <a:ext cx="1350920" cy="846059"/>
      </dsp:txXfrm>
    </dsp:sp>
    <dsp:sp modelId="{131BBDD3-04B3-4E30-A475-0FAF2883EF34}">
      <dsp:nvSpPr>
        <dsp:cNvPr id="0" name=""/>
        <dsp:cNvSpPr/>
      </dsp:nvSpPr>
      <dsp:spPr>
        <a:xfrm>
          <a:off x="1684894" y="470817"/>
          <a:ext cx="3748665" cy="3748665"/>
        </a:xfrm>
        <a:custGeom>
          <a:avLst/>
          <a:gdLst/>
          <a:ahLst/>
          <a:cxnLst/>
          <a:rect l="0" t="0" r="0" b="0"/>
          <a:pathLst>
            <a:path>
              <a:moveTo>
                <a:pt x="313394" y="2911923"/>
              </a:moveTo>
              <a:arcTo wR="1874332" hR="1874332" stAng="8783227" swAng="219736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BC16E-CADA-41BF-A73C-3F8B0307C3D5}">
      <dsp:nvSpPr>
        <dsp:cNvPr id="0" name=""/>
        <dsp:cNvSpPr/>
      </dsp:nvSpPr>
      <dsp:spPr>
        <a:xfrm>
          <a:off x="1055400" y="1297149"/>
          <a:ext cx="1442460" cy="9375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 smtClean="0"/>
            <a:t>게임형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콘텐츠</a:t>
          </a:r>
          <a:endParaRPr lang="ko-KR" altLang="en-US" sz="1800" kern="1200" dirty="0"/>
        </a:p>
      </dsp:txBody>
      <dsp:txXfrm>
        <a:off x="1101170" y="1342919"/>
        <a:ext cx="1350920" cy="846059"/>
      </dsp:txXfrm>
    </dsp:sp>
    <dsp:sp modelId="{F3B3051C-6D25-4F9B-8F1D-D4F7DE421A74}">
      <dsp:nvSpPr>
        <dsp:cNvPr id="0" name=""/>
        <dsp:cNvSpPr/>
      </dsp:nvSpPr>
      <dsp:spPr>
        <a:xfrm>
          <a:off x="1684894" y="470817"/>
          <a:ext cx="3748665" cy="3748665"/>
        </a:xfrm>
        <a:custGeom>
          <a:avLst/>
          <a:gdLst/>
          <a:ahLst/>
          <a:cxnLst/>
          <a:rect l="0" t="0" r="0" b="0"/>
          <a:pathLst>
            <a:path>
              <a:moveTo>
                <a:pt x="326408" y="817425"/>
              </a:moveTo>
              <a:arcTo wR="1874332" hR="1874332" stAng="12859491" swAng="1962913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5618-5973-4846-B144-02A32794F26E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677B-53E9-42A8-A5C4-A7D46BB8D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84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65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79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350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57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78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51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5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6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677B-53E9-42A8-A5C4-A7D46BB8DE4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55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jpe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717217"/>
              </p:ext>
            </p:extLst>
          </p:nvPr>
        </p:nvGraphicFramePr>
        <p:xfrm>
          <a:off x="8812272" y="5110294"/>
          <a:ext cx="2967928" cy="1499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964">
                  <a:extLst>
                    <a:ext uri="{9D8B030D-6E8A-4147-A177-3AD203B41FA5}">
                      <a16:colId xmlns:a16="http://schemas.microsoft.com/office/drawing/2014/main" val="1553971121"/>
                    </a:ext>
                  </a:extLst>
                </a:gridCol>
                <a:gridCol w="1483964">
                  <a:extLst>
                    <a:ext uri="{9D8B030D-6E8A-4147-A177-3AD203B41FA5}">
                      <a16:colId xmlns:a16="http://schemas.microsoft.com/office/drawing/2014/main" val="207604449"/>
                    </a:ext>
                  </a:extLst>
                </a:gridCol>
              </a:tblGrid>
              <a:tr h="2998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조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BF3">
                        <a:alpha val="52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9982"/>
                  </a:ext>
                </a:extLst>
              </a:tr>
              <a:tr h="29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황연주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BF3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전지혜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BF3">
                        <a:alpha val="5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769520"/>
                  </a:ext>
                </a:extLst>
              </a:tr>
              <a:tr h="29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송준현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BF3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윤의석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BF3">
                        <a:alpha val="5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790931"/>
                  </a:ext>
                </a:extLst>
              </a:tr>
              <a:tr h="29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임찬우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BF3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이승윤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BF3">
                        <a:alpha val="5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654993"/>
                  </a:ext>
                </a:extLst>
              </a:tr>
              <a:tr h="29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chemeClr val="bg1"/>
                          </a:solidFill>
                        </a:rPr>
                        <a:t>민솔기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BF3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</a:rPr>
                        <a:t>김하늘</a:t>
                      </a:r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BF3">
                        <a:alpha val="5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2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272716" y="913870"/>
            <a:ext cx="5663002" cy="5662516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74302" y="6563174"/>
            <a:ext cx="2462572" cy="29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129376" y="913870"/>
            <a:ext cx="5736560" cy="5662516"/>
          </a:xfrm>
          <a:prstGeom prst="rect">
            <a:avLst/>
          </a:prstGeom>
          <a:solidFill>
            <a:srgbClr val="D3E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84658" y="1061822"/>
            <a:ext cx="4803045" cy="533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75318" y="1061822"/>
            <a:ext cx="4803045" cy="5338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4423305" y="-1528582"/>
            <a:ext cx="1027734" cy="859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3023676" y="-1416101"/>
            <a:ext cx="1038658" cy="746735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00108" y="1176090"/>
            <a:ext cx="2273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관리자 흐름도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08221" y="1739116"/>
            <a:ext cx="2668249" cy="449705"/>
          </a:xfrm>
          <a:prstGeom prst="round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회원가입 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</a:rPr>
              <a:t>/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로그인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08221" y="2526447"/>
            <a:ext cx="2668249" cy="449705"/>
          </a:xfrm>
          <a:prstGeom prst="round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학습 공간 접속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06703" y="3309397"/>
            <a:ext cx="1555925" cy="449705"/>
          </a:xfrm>
          <a:prstGeom prst="round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오답노트 지정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58611" y="3309398"/>
            <a:ext cx="1555925" cy="449705"/>
          </a:xfrm>
          <a:prstGeom prst="round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문장 학습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08221" y="4900203"/>
            <a:ext cx="2668249" cy="449705"/>
          </a:xfrm>
          <a:prstGeom prst="round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포인트 상점 이용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808221" y="4104132"/>
            <a:ext cx="2668249" cy="449705"/>
          </a:xfrm>
          <a:prstGeom prst="round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학습 결과 확인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08220" y="5696274"/>
            <a:ext cx="2668249" cy="449705"/>
          </a:xfrm>
          <a:prstGeom prst="round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게시판 및 커뮤니티 참여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111978" y="2196224"/>
            <a:ext cx="1" cy="33762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3975625" y="2982424"/>
            <a:ext cx="1" cy="33762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265769" y="2982424"/>
            <a:ext cx="1" cy="33762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265768" y="3748449"/>
            <a:ext cx="1" cy="33762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112240" y="4561240"/>
            <a:ext cx="1" cy="33762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111977" y="5349927"/>
            <a:ext cx="1" cy="33762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4476470" y="3759102"/>
            <a:ext cx="258198" cy="569883"/>
            <a:chOff x="4423305" y="3482654"/>
            <a:chExt cx="258198" cy="569883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4681503" y="3482654"/>
              <a:ext cx="0" cy="567413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22" idx="3"/>
            </p:cNvCxnSpPr>
            <p:nvPr/>
          </p:nvCxnSpPr>
          <p:spPr>
            <a:xfrm flipV="1">
              <a:off x="4423305" y="4050067"/>
              <a:ext cx="258198" cy="247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모서리가 둥근 직사각형 64"/>
          <p:cNvSpPr/>
          <p:nvPr/>
        </p:nvSpPr>
        <p:spPr>
          <a:xfrm>
            <a:off x="4580767" y="4368801"/>
            <a:ext cx="748614" cy="461549"/>
          </a:xfrm>
          <a:prstGeom prst="round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2">
                    <a:lumMod val="75000"/>
                  </a:schemeClr>
                </a:solidFill>
              </a:rPr>
              <a:t>포인트</a:t>
            </a:r>
            <a:r>
              <a:rPr lang="en-US" altLang="ko-KR" sz="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700" dirty="0" smtClean="0">
                <a:solidFill>
                  <a:schemeClr val="tx2">
                    <a:lumMod val="75000"/>
                  </a:schemeClr>
                </a:solidFill>
              </a:rPr>
              <a:t>적립 및 출석</a:t>
            </a:r>
            <a:r>
              <a:rPr lang="en-US" altLang="ko-KR" sz="7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700" dirty="0" smtClean="0">
                <a:solidFill>
                  <a:schemeClr val="tx2">
                    <a:lumMod val="75000"/>
                  </a:schemeClr>
                </a:solidFill>
              </a:rPr>
              <a:t>현황 </a:t>
            </a:r>
            <a:endParaRPr lang="en-US" altLang="ko-KR" sz="7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2">
                    <a:lumMod val="75000"/>
                  </a:schemeClr>
                </a:solidFill>
              </a:rPr>
              <a:t>확인 가능</a:t>
            </a:r>
            <a:endParaRPr lang="ko-KR" altLang="en-US" sz="7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613956" y="1739115"/>
            <a:ext cx="2668249" cy="449705"/>
          </a:xfrm>
          <a:prstGeom prst="roundRect">
            <a:avLst/>
          </a:prstGeom>
          <a:solidFill>
            <a:srgbClr val="D3E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관리자 로그인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727154" y="3409935"/>
            <a:ext cx="1392843" cy="877222"/>
          </a:xfrm>
          <a:prstGeom prst="roundRect">
            <a:avLst/>
          </a:prstGeom>
          <a:solidFill>
            <a:srgbClr val="D3E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학습 콘텐츠 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관리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633003" y="5669842"/>
            <a:ext cx="2668249" cy="449705"/>
          </a:xfrm>
          <a:prstGeom prst="roundRect">
            <a:avLst/>
          </a:prstGeom>
          <a:solidFill>
            <a:srgbClr val="D3E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공지사항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문의사항 </a:t>
            </a:r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게시판 관리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89755" y="3409935"/>
            <a:ext cx="1392843" cy="877222"/>
          </a:xfrm>
          <a:prstGeom prst="roundRect">
            <a:avLst/>
          </a:prstGeom>
          <a:solidFill>
            <a:srgbClr val="D3E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</a:rPr>
              <a:t>회원 관리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9826133" y="3409935"/>
            <a:ext cx="1392843" cy="877222"/>
          </a:xfrm>
          <a:prstGeom prst="roundRect">
            <a:avLst/>
          </a:prstGeom>
          <a:solidFill>
            <a:srgbClr val="D3E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포인트 상점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아이템 </a:t>
            </a:r>
            <a:r>
              <a:rPr lang="ko-KR" altLang="en-US" sz="1400" dirty="0">
                <a:solidFill>
                  <a:schemeClr val="tx1"/>
                </a:solidFill>
              </a:rPr>
              <a:t>관리</a:t>
            </a:r>
          </a:p>
        </p:txBody>
      </p:sp>
      <p:cxnSp>
        <p:nvCxnSpPr>
          <p:cNvPr id="74" name="직선 화살표 연결선 73"/>
          <p:cNvCxnSpPr>
            <a:stCxn id="66" idx="2"/>
          </p:cNvCxnSpPr>
          <p:nvPr/>
        </p:nvCxnSpPr>
        <p:spPr>
          <a:xfrm>
            <a:off x="8948081" y="2188820"/>
            <a:ext cx="0" cy="122111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7411703" y="2795401"/>
            <a:ext cx="0" cy="62097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10522554" y="2795401"/>
            <a:ext cx="0" cy="62097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7411703" y="2795401"/>
            <a:ext cx="311085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8937031" y="4305787"/>
            <a:ext cx="1" cy="134542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998685" y="1176090"/>
            <a:ext cx="228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사용자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흐름도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사용자 흐름도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3549469" y="3438435"/>
            <a:ext cx="509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콘텐츠 및 학습 구성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메인홈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82" b="6819"/>
          <a:stretch/>
        </p:blipFill>
        <p:spPr>
          <a:xfrm>
            <a:off x="3076142" y="3214328"/>
            <a:ext cx="6271058" cy="33331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6353"/>
          <a:stretch/>
        </p:blipFill>
        <p:spPr>
          <a:xfrm>
            <a:off x="3076142" y="383381"/>
            <a:ext cx="6271058" cy="30780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63490" y="623404"/>
            <a:ext cx="711201" cy="364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한톡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29868" y="989203"/>
            <a:ext cx="5089645" cy="18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학습영상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마이페이지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학습공간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      게시판        자료실       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포인트상점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 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65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877" b="7773"/>
          <a:stretch/>
        </p:blipFill>
        <p:spPr>
          <a:xfrm>
            <a:off x="2548335" y="924279"/>
            <a:ext cx="7022955" cy="2677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706" y="3750707"/>
            <a:ext cx="5623975" cy="288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17961" y="6520059"/>
            <a:ext cx="2165465" cy="27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60" y="752713"/>
            <a:ext cx="5005231" cy="26958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72" y="3848136"/>
            <a:ext cx="5030889" cy="26293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93" y="3856106"/>
            <a:ext cx="5006230" cy="262160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417223" y="835719"/>
            <a:ext cx="2165465" cy="27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88590" y="3839429"/>
            <a:ext cx="2165465" cy="27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출석 현황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8083" y="3856106"/>
            <a:ext cx="2165465" cy="277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현황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5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마이페이지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60" y="2250257"/>
            <a:ext cx="5675028" cy="29936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188360" y="2298752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5" y="2280472"/>
            <a:ext cx="5754460" cy="29902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2716" y="2280472"/>
            <a:ext cx="2427666" cy="322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회원정보수정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04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학습 영상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111" y="2111579"/>
            <a:ext cx="6280822" cy="3335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366" r="7548"/>
          <a:stretch/>
        </p:blipFill>
        <p:spPr>
          <a:xfrm>
            <a:off x="100142" y="2111579"/>
            <a:ext cx="5518969" cy="362955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2715" y="1242800"/>
            <a:ext cx="2339527" cy="378691"/>
          </a:xfrm>
          <a:prstGeom prst="rect">
            <a:avLst/>
          </a:prstGeom>
          <a:solidFill>
            <a:srgbClr val="6C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참고용 예시 사이트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0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21" y="998934"/>
            <a:ext cx="6183308" cy="2701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2" y="3803599"/>
            <a:ext cx="5055404" cy="28596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70" y="3803599"/>
            <a:ext cx="5049021" cy="2859622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822934" y="5052291"/>
            <a:ext cx="531683" cy="406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28024" y="854310"/>
            <a:ext cx="2513639" cy="237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영상 메인 페이지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3767" y="3514351"/>
            <a:ext cx="2513639" cy="237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컨텐츠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학습 영상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학습 공간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20" y="1093530"/>
            <a:ext cx="10110437" cy="568596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18773" y="998934"/>
            <a:ext cx="2513639" cy="237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결과 확인 페이지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4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" y="864464"/>
            <a:ext cx="5110014" cy="28664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372" y="998934"/>
            <a:ext cx="5077946" cy="28854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7" y="3930591"/>
            <a:ext cx="5110014" cy="2865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372" y="3951694"/>
            <a:ext cx="5082857" cy="2854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학습 공간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3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017523" y="1169668"/>
            <a:ext cx="236795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프로젝트 개요</a:t>
            </a:r>
            <a:endParaRPr lang="en-US" altLang="ko-KR" sz="20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추진 배경 및 필요성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개발 목표 및 방향성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3163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 table of contents</a:t>
            </a:r>
            <a:endParaRPr lang="ko-KR" altLang="en-US" sz="10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503C410-6DF9-644E-4616-2DDF17F4A155}"/>
              </a:ext>
            </a:extLst>
          </p:cNvPr>
          <p:cNvSpPr/>
          <p:nvPr/>
        </p:nvSpPr>
        <p:spPr>
          <a:xfrm>
            <a:off x="994626" y="1169668"/>
            <a:ext cx="756844" cy="781745"/>
          </a:xfrm>
          <a:prstGeom prst="ellipse">
            <a:avLst/>
          </a:prstGeom>
          <a:solidFill>
            <a:srgbClr val="E2EBF3"/>
          </a:solidFill>
          <a:ln w="19050">
            <a:solidFill>
              <a:srgbClr val="F5D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503C410-6DF9-644E-4616-2DDF17F4A155}"/>
              </a:ext>
            </a:extLst>
          </p:cNvPr>
          <p:cNvSpPr/>
          <p:nvPr/>
        </p:nvSpPr>
        <p:spPr>
          <a:xfrm>
            <a:off x="994626" y="2916614"/>
            <a:ext cx="756844" cy="781745"/>
          </a:xfrm>
          <a:prstGeom prst="ellipse">
            <a:avLst/>
          </a:prstGeom>
          <a:solidFill>
            <a:srgbClr val="E2EBF3"/>
          </a:solidFill>
          <a:ln w="19050">
            <a:solidFill>
              <a:srgbClr val="F5D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503C410-6DF9-644E-4616-2DDF17F4A155}"/>
              </a:ext>
            </a:extLst>
          </p:cNvPr>
          <p:cNvSpPr/>
          <p:nvPr/>
        </p:nvSpPr>
        <p:spPr>
          <a:xfrm>
            <a:off x="994626" y="4663560"/>
            <a:ext cx="756844" cy="781745"/>
          </a:xfrm>
          <a:prstGeom prst="ellipse">
            <a:avLst/>
          </a:prstGeom>
          <a:solidFill>
            <a:srgbClr val="E2EBF3"/>
          </a:solidFill>
          <a:ln w="19050">
            <a:solidFill>
              <a:srgbClr val="F5D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3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017523" y="2916614"/>
            <a:ext cx="188865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서비스 </a:t>
            </a:r>
            <a:r>
              <a:rPr lang="ko-KR" altLang="en-US" sz="20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개요</a:t>
            </a:r>
            <a:endParaRPr lang="en-US" altLang="ko-KR" sz="20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주요 기능 요약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사용자 흐름도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017523" y="4663560"/>
            <a:ext cx="22317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콘텐츠 및 </a:t>
            </a:r>
            <a:r>
              <a:rPr lang="en-US" altLang="ko-KR" sz="2000" b="1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UI</a:t>
            </a:r>
            <a:endParaRPr lang="en-US" altLang="ko-KR" sz="20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메인 홈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로그인 </a:t>
            </a: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회원가입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- </a:t>
            </a:r>
            <a:r>
              <a:rPr lang="ko-KR" altLang="en-US" sz="1600" dirty="0" err="1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마이페이지</a:t>
            </a:r>
            <a:endParaRPr lang="en-US" altLang="ko-KR" sz="1600" dirty="0" smtClean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 영상</a:t>
            </a: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503C410-6DF9-644E-4616-2DDF17F4A155}"/>
              </a:ext>
            </a:extLst>
          </p:cNvPr>
          <p:cNvSpPr/>
          <p:nvPr/>
        </p:nvSpPr>
        <p:spPr>
          <a:xfrm>
            <a:off x="6838092" y="1169668"/>
            <a:ext cx="756844" cy="781745"/>
          </a:xfrm>
          <a:prstGeom prst="ellipse">
            <a:avLst/>
          </a:prstGeom>
          <a:solidFill>
            <a:srgbClr val="E2EBF3"/>
          </a:solidFill>
          <a:ln w="19050">
            <a:solidFill>
              <a:srgbClr val="F5D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4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7884125" y="1120416"/>
            <a:ext cx="303480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시스템 구성 및 기술 개요</a:t>
            </a:r>
            <a:endParaRPr lang="en-US" altLang="ko-KR" sz="20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기능 명세서 및 </a:t>
            </a: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DB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설계</a:t>
            </a: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전체 시스템 구성도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주요 기술 스택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503C410-6DF9-644E-4616-2DDF17F4A155}"/>
              </a:ext>
            </a:extLst>
          </p:cNvPr>
          <p:cNvSpPr/>
          <p:nvPr/>
        </p:nvSpPr>
        <p:spPr>
          <a:xfrm>
            <a:off x="6768687" y="2916614"/>
            <a:ext cx="756844" cy="781745"/>
          </a:xfrm>
          <a:prstGeom prst="ellipse">
            <a:avLst/>
          </a:prstGeom>
          <a:solidFill>
            <a:srgbClr val="E2EBF3"/>
          </a:solidFill>
          <a:ln w="19050">
            <a:solidFill>
              <a:srgbClr val="F5D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5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7814720" y="2936879"/>
            <a:ext cx="277351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개발 일정 및 역할 분담</a:t>
            </a:r>
            <a:endParaRPr lang="en-US" altLang="ko-KR" sz="20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단계별 일정 요약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역할 분담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503C410-6DF9-644E-4616-2DDF17F4A155}"/>
              </a:ext>
            </a:extLst>
          </p:cNvPr>
          <p:cNvSpPr/>
          <p:nvPr/>
        </p:nvSpPr>
        <p:spPr>
          <a:xfrm>
            <a:off x="6768687" y="4655104"/>
            <a:ext cx="756844" cy="781745"/>
          </a:xfrm>
          <a:prstGeom prst="ellipse">
            <a:avLst/>
          </a:prstGeom>
          <a:solidFill>
            <a:srgbClr val="E2EBF3"/>
          </a:solidFill>
          <a:ln w="19050">
            <a:solidFill>
              <a:srgbClr val="F5D8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6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7884125" y="4768977"/>
            <a:ext cx="12041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기대효과</a:t>
            </a:r>
            <a:endParaRPr lang="en-US" altLang="ko-KR" sz="2000" b="1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4231291" y="5097145"/>
            <a:ext cx="1683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학습 공간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게시판</a:t>
            </a:r>
            <a:endParaRPr lang="en-US" altLang="ko-KR" sz="1600" dirty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자료실</a:t>
            </a:r>
            <a:endParaRPr lang="en-US" altLang="ko-KR" sz="1600" dirty="0" smtClean="0">
              <a:solidFill>
                <a:schemeClr val="bg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포인트 상점</a:t>
            </a:r>
            <a:r>
              <a:rPr lang="en-US" altLang="ko-KR" sz="1600" dirty="0" smtClean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2" y="1814191"/>
            <a:ext cx="5978876" cy="33494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720" y="1814191"/>
            <a:ext cx="6083422" cy="34085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학습 공간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커뮤니티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문의사항</a:t>
            </a:r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6" y="6579802"/>
            <a:ext cx="2147908" cy="26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15" y="1143712"/>
            <a:ext cx="4380945" cy="2611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35" y="4147626"/>
            <a:ext cx="4468676" cy="26021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688" y="4118733"/>
            <a:ext cx="4202237" cy="25848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02781" y="994031"/>
            <a:ext cx="2352287" cy="221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목록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76688" y="4036474"/>
            <a:ext cx="2352287" cy="221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29944" y="3980056"/>
            <a:ext cx="2352287" cy="221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  <a:r>
              <a:rPr lang="en-US" altLang="ko-KR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문의사항 글쓰기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73702" y="1057193"/>
            <a:ext cx="1293209" cy="27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1149" y="4575637"/>
            <a:ext cx="927739" cy="244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42957" y="3975187"/>
            <a:ext cx="2352287" cy="221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글쓰기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67173" y="4107423"/>
            <a:ext cx="1293209" cy="27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6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자료실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6" y="884340"/>
            <a:ext cx="5180777" cy="28081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19" y="3789303"/>
            <a:ext cx="5207437" cy="28347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7" y="3698564"/>
            <a:ext cx="5242982" cy="28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1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03" y="997527"/>
            <a:ext cx="5063978" cy="2695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680" y="997527"/>
            <a:ext cx="5038142" cy="27214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809" y="3931903"/>
            <a:ext cx="5020918" cy="271284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756639" y="2257833"/>
            <a:ext cx="531683" cy="4064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자료실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65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포인트 상점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74811" y="6358750"/>
            <a:ext cx="2217189" cy="269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19" y="866872"/>
            <a:ext cx="4801890" cy="27341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32" y="3862833"/>
            <a:ext cx="4767712" cy="26999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888185" y="6520058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095" y="3871748"/>
            <a:ext cx="4776257" cy="269145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6623" y="3747816"/>
            <a:ext cx="1324342" cy="27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86927" y="751855"/>
            <a:ext cx="1324342" cy="27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93096" y="3799485"/>
            <a:ext cx="1324342" cy="275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34543" y="778313"/>
            <a:ext cx="2408917" cy="219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및 구매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56360" y="3814024"/>
            <a:ext cx="2408917" cy="219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등록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6178" y="3815457"/>
            <a:ext cx="2408917" cy="219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 수정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6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41851" y="2823410"/>
            <a:ext cx="150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2909872" y="3438435"/>
            <a:ext cx="6372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시스템 구성 및 기술 개요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70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기능명세서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75273" y="6503797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33" t="-1745" r="185" b="597"/>
          <a:stretch/>
        </p:blipFill>
        <p:spPr>
          <a:xfrm>
            <a:off x="883249" y="1478422"/>
            <a:ext cx="10487178" cy="42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altLang="ko-KR" spc="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75273" y="6503797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160106"/>
            <a:ext cx="5752070" cy="1967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35" y="1147730"/>
            <a:ext cx="5583646" cy="10464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5" y="3323095"/>
            <a:ext cx="5752070" cy="7534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235" y="2390414"/>
            <a:ext cx="5583646" cy="14399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15" y="4280940"/>
            <a:ext cx="5752070" cy="6231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9705" y="3991337"/>
            <a:ext cx="5592176" cy="8763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15" y="5108456"/>
            <a:ext cx="5752070" cy="13335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8235" y="5098931"/>
            <a:ext cx="5592176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26547" y="6502394"/>
            <a:ext cx="2074298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5" y="2915276"/>
            <a:ext cx="5587131" cy="17417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15" y="1206982"/>
            <a:ext cx="5744004" cy="14954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15" y="4943746"/>
            <a:ext cx="5744004" cy="1009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523" y="1206982"/>
            <a:ext cx="5757038" cy="10594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523" y="2473310"/>
            <a:ext cx="5757038" cy="10287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2170" y="3708927"/>
            <a:ext cx="5770391" cy="14668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2169" y="5376989"/>
            <a:ext cx="5770391" cy="1009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423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altLang="ko-KR" spc="3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0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전체 시스템 구성도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5" y="1375701"/>
            <a:ext cx="11839296" cy="42132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975273" y="6503797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93263" y="3438435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프로젝트 개요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381087" y="4430630"/>
            <a:ext cx="2020905" cy="13497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918048" y="1885466"/>
            <a:ext cx="2686687" cy="384051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446364" y="1885468"/>
            <a:ext cx="2020905" cy="384051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50863" y="1813858"/>
            <a:ext cx="3524682" cy="3912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4520" y="1813859"/>
            <a:ext cx="2020905" cy="190845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주요 기술 스택</a:t>
            </a:r>
            <a:endParaRPr lang="en-US" altLang="ko-KR" spc="3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97" y="2076779"/>
            <a:ext cx="1003092" cy="100309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89859" y="3211721"/>
            <a:ext cx="1168249" cy="3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Chrome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61" y="2076779"/>
            <a:ext cx="1219104" cy="124293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079" y="2076779"/>
            <a:ext cx="1219104" cy="1242934"/>
          </a:xfrm>
          <a:prstGeom prst="rect">
            <a:avLst/>
          </a:prstGeom>
        </p:spPr>
      </p:pic>
      <p:pic>
        <p:nvPicPr>
          <p:cNvPr id="2051" name="Picture 3" descr="File:Tailwind CSS Logo.sv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891" y="3964368"/>
            <a:ext cx="1518197" cy="94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868891" y="5043582"/>
            <a:ext cx="163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Tailwind CSS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51" y="3964368"/>
            <a:ext cx="1012905" cy="10327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50817" y="5043582"/>
            <a:ext cx="137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JavaScript</a:t>
            </a:r>
            <a:endParaRPr lang="ko-KR" altLang="en-US" dirty="0"/>
          </a:p>
        </p:txBody>
      </p:sp>
      <p:pic>
        <p:nvPicPr>
          <p:cNvPr id="2053" name="Picture 5" descr="File:IntelliJ IDEA Icon.sv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943" y="2148204"/>
            <a:ext cx="994727" cy="9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717624" y="3160445"/>
            <a:ext cx="151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IntelliJ IDEA</a:t>
            </a:r>
            <a:endParaRPr lang="ko-KR" altLang="en-US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28" y="4236820"/>
            <a:ext cx="2298326" cy="7989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3" y="4550858"/>
            <a:ext cx="2203351" cy="1175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210" y="1444527"/>
            <a:ext cx="182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Web Browser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3345" y="1438413"/>
            <a:ext cx="221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Front-End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86814" y="1444526"/>
            <a:ext cx="245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Back-End / Server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04511" y="1438413"/>
            <a:ext cx="1962758" cy="37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개발 도구</a:t>
            </a:r>
            <a:r>
              <a:rPr lang="en-US" altLang="ko-KR" dirty="0" smtClean="0"/>
              <a:t>(IDE)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2218" y="4027810"/>
            <a:ext cx="251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클라이언트 앱 도구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9975273" y="6503797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AutoShape 2" descr="Thymeleaf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Thymeleaf Plugin for IntelliJ IDEA | JetBrains Marketplace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368" y="2025503"/>
            <a:ext cx="1218122" cy="121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395208" y="3224534"/>
            <a:ext cx="188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Thymeleaf</a:t>
            </a:r>
            <a:endParaRPr lang="ko-KR" altLang="en-US" dirty="0"/>
          </a:p>
        </p:txBody>
      </p:sp>
      <p:pic>
        <p:nvPicPr>
          <p:cNvPr id="1034" name="Picture 10" descr="github Vector icon for apps and website 스톡 벡터 | Adobe Stock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20" y="4146262"/>
            <a:ext cx="1332540" cy="95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0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41851" y="2823410"/>
            <a:ext cx="150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3177572" y="3438435"/>
            <a:ext cx="583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개발 일정 및 역할 분담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단계별 일정 요약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87333"/>
              </p:ext>
            </p:extLst>
          </p:nvPr>
        </p:nvGraphicFramePr>
        <p:xfrm>
          <a:off x="964875" y="1324856"/>
          <a:ext cx="10199309" cy="47888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5189">
                  <a:extLst>
                    <a:ext uri="{9D8B030D-6E8A-4147-A177-3AD203B41FA5}">
                      <a16:colId xmlns:a16="http://schemas.microsoft.com/office/drawing/2014/main" val="4108799770"/>
                    </a:ext>
                  </a:extLst>
                </a:gridCol>
                <a:gridCol w="1728006">
                  <a:extLst>
                    <a:ext uri="{9D8B030D-6E8A-4147-A177-3AD203B41FA5}">
                      <a16:colId xmlns:a16="http://schemas.microsoft.com/office/drawing/2014/main" val="3013581249"/>
                    </a:ext>
                  </a:extLst>
                </a:gridCol>
                <a:gridCol w="1728005">
                  <a:extLst>
                    <a:ext uri="{9D8B030D-6E8A-4147-A177-3AD203B41FA5}">
                      <a16:colId xmlns:a16="http://schemas.microsoft.com/office/drawing/2014/main" val="3660762645"/>
                    </a:ext>
                  </a:extLst>
                </a:gridCol>
                <a:gridCol w="3690536">
                  <a:extLst>
                    <a:ext uri="{9D8B030D-6E8A-4147-A177-3AD203B41FA5}">
                      <a16:colId xmlns:a16="http://schemas.microsoft.com/office/drawing/2014/main" val="2665202875"/>
                    </a:ext>
                  </a:extLst>
                </a:gridCol>
                <a:gridCol w="1697573">
                  <a:extLst>
                    <a:ext uri="{9D8B030D-6E8A-4147-A177-3AD203B41FA5}">
                      <a16:colId xmlns:a16="http://schemas.microsoft.com/office/drawing/2014/main" val="742912906"/>
                    </a:ext>
                  </a:extLst>
                </a:gridCol>
              </a:tblGrid>
              <a:tr h="79814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</a:t>
                      </a:r>
                      <a:r>
                        <a:rPr lang="ko-KR" altLang="en-US" sz="1300" dirty="0" smtClean="0"/>
                        <a:t>월 </a:t>
                      </a:r>
                      <a:r>
                        <a:rPr lang="en-US" altLang="ko-KR" sz="1300" dirty="0" smtClean="0"/>
                        <a:t>22</a:t>
                      </a:r>
                      <a:r>
                        <a:rPr lang="ko-KR" altLang="en-US" sz="1300" dirty="0" smtClean="0"/>
                        <a:t>일 </a:t>
                      </a:r>
                      <a:endParaRPr lang="en-US" altLang="ko-KR" sz="1300" dirty="0" smtClean="0"/>
                    </a:p>
                    <a:p>
                      <a:pPr algn="ctr" latinLnBrk="1"/>
                      <a:r>
                        <a:rPr lang="en-US" altLang="ko-KR" sz="1300" dirty="0" smtClean="0"/>
                        <a:t>~ </a:t>
                      </a:r>
                    </a:p>
                    <a:p>
                      <a:pPr algn="ctr" latinLnBrk="1"/>
                      <a:r>
                        <a:rPr lang="en-US" altLang="ko-KR" sz="1300" dirty="0" smtClean="0"/>
                        <a:t>7</a:t>
                      </a:r>
                      <a:r>
                        <a:rPr lang="ko-KR" altLang="en-US" sz="1300" dirty="0" smtClean="0"/>
                        <a:t>월 </a:t>
                      </a:r>
                      <a:r>
                        <a:rPr lang="en-US" altLang="ko-KR" sz="1300" dirty="0" smtClean="0"/>
                        <a:t>28</a:t>
                      </a:r>
                      <a:r>
                        <a:rPr lang="ko-KR" altLang="en-US" sz="1300" dirty="0" smtClean="0"/>
                        <a:t>일</a:t>
                      </a:r>
                      <a:endParaRPr lang="en-US" altLang="ko-KR" sz="1300" dirty="0" smtClean="0"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</a:t>
                      </a:r>
                      <a:r>
                        <a:rPr lang="ko-KR" altLang="en-US" sz="1300" dirty="0" smtClean="0"/>
                        <a:t>월 </a:t>
                      </a:r>
                      <a:r>
                        <a:rPr lang="en-US" altLang="ko-KR" sz="1300" dirty="0" smtClean="0"/>
                        <a:t>29</a:t>
                      </a:r>
                      <a:r>
                        <a:rPr lang="ko-KR" altLang="en-US" sz="1300" dirty="0" smtClean="0"/>
                        <a:t>일</a:t>
                      </a:r>
                      <a:endParaRPr lang="en-US" altLang="ko-KR" sz="1300" dirty="0" smtClean="0"/>
                    </a:p>
                    <a:p>
                      <a:pPr algn="ctr" latinLnBrk="1"/>
                      <a:r>
                        <a:rPr lang="ko-KR" altLang="en-US" sz="1300" dirty="0" smtClean="0"/>
                        <a:t> </a:t>
                      </a:r>
                      <a:r>
                        <a:rPr lang="en-US" altLang="ko-KR" sz="1300" dirty="0" smtClean="0"/>
                        <a:t>~ </a:t>
                      </a:r>
                    </a:p>
                    <a:p>
                      <a:pPr algn="ctr" latinLnBrk="1"/>
                      <a:r>
                        <a:rPr lang="en-US" altLang="ko-KR" sz="1300" dirty="0" smtClean="0"/>
                        <a:t>8</a:t>
                      </a:r>
                      <a:r>
                        <a:rPr lang="ko-KR" altLang="en-US" sz="1300" dirty="0" smtClean="0"/>
                        <a:t>월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일</a:t>
                      </a:r>
                      <a:endParaRPr lang="ko-KR" altLang="en-US" sz="1300" dirty="0"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8</a:t>
                      </a:r>
                      <a:r>
                        <a:rPr lang="ko-KR" altLang="en-US" sz="1300" dirty="0" smtClean="0"/>
                        <a:t>월 </a:t>
                      </a:r>
                      <a:r>
                        <a:rPr lang="en-US" altLang="ko-KR" sz="1300" dirty="0" smtClean="0"/>
                        <a:t>4</a:t>
                      </a:r>
                      <a:r>
                        <a:rPr lang="ko-KR" altLang="en-US" sz="1300" dirty="0" smtClean="0"/>
                        <a:t>일</a:t>
                      </a:r>
                      <a:endParaRPr lang="en-US" altLang="ko-KR" sz="1300" dirty="0" smtClean="0"/>
                    </a:p>
                    <a:p>
                      <a:pPr algn="ctr" latinLnBrk="1"/>
                      <a:r>
                        <a:rPr lang="en-US" altLang="ko-KR" sz="1300" dirty="0" smtClean="0"/>
                        <a:t>~</a:t>
                      </a:r>
                    </a:p>
                    <a:p>
                      <a:pPr algn="ctr" latinLnBrk="1"/>
                      <a:r>
                        <a:rPr lang="en-US" altLang="ko-KR" sz="1300" dirty="0" smtClean="0"/>
                        <a:t>8</a:t>
                      </a:r>
                      <a:r>
                        <a:rPr lang="ko-KR" altLang="en-US" sz="1300" dirty="0" smtClean="0"/>
                        <a:t>월 </a:t>
                      </a:r>
                      <a:r>
                        <a:rPr lang="en-US" altLang="ko-KR" sz="1300" dirty="0" smtClean="0"/>
                        <a:t>22</a:t>
                      </a:r>
                      <a:r>
                        <a:rPr lang="ko-KR" altLang="en-US" sz="1300" dirty="0" smtClean="0"/>
                        <a:t>일</a:t>
                      </a:r>
                      <a:endParaRPr lang="en-US" altLang="ko-KR" sz="1300" dirty="0" smtClean="0"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8</a:t>
                      </a:r>
                      <a:r>
                        <a:rPr lang="ko-KR" altLang="en-US" sz="1300" dirty="0" smtClean="0"/>
                        <a:t>월 </a:t>
                      </a:r>
                      <a:r>
                        <a:rPr lang="en-US" altLang="ko-KR" sz="1300" dirty="0" smtClean="0"/>
                        <a:t>23</a:t>
                      </a:r>
                      <a:r>
                        <a:rPr lang="ko-KR" altLang="en-US" sz="1300" dirty="0" smtClean="0"/>
                        <a:t>일 </a:t>
                      </a:r>
                      <a:endParaRPr lang="en-US" altLang="ko-KR" sz="1300" dirty="0" smtClean="0"/>
                    </a:p>
                    <a:p>
                      <a:pPr algn="ctr" latinLnBrk="1"/>
                      <a:r>
                        <a:rPr lang="en-US" altLang="ko-KR" sz="1300" dirty="0" smtClean="0"/>
                        <a:t>~</a:t>
                      </a:r>
                    </a:p>
                    <a:p>
                      <a:pPr algn="ctr" latinLnBrk="1"/>
                      <a:r>
                        <a:rPr lang="en-US" altLang="ko-KR" sz="1300" dirty="0" smtClean="0"/>
                        <a:t>9</a:t>
                      </a:r>
                      <a:r>
                        <a:rPr lang="ko-KR" altLang="en-US" sz="1300" dirty="0" smtClean="0"/>
                        <a:t>월 </a:t>
                      </a:r>
                      <a:r>
                        <a:rPr lang="en-US" altLang="ko-KR" sz="1300" dirty="0" smtClean="0"/>
                        <a:t>2</a:t>
                      </a:r>
                      <a:r>
                        <a:rPr lang="ko-KR" altLang="en-US" sz="1300" dirty="0" smtClean="0"/>
                        <a:t>일</a:t>
                      </a:r>
                      <a:endParaRPr lang="ko-KR" altLang="en-US" sz="1300" dirty="0"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493398"/>
                  </a:ext>
                </a:extLst>
              </a:tr>
              <a:tr h="798144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 smtClean="0"/>
                    </a:p>
                    <a:p>
                      <a:pPr algn="ctr" latinLnBrk="1"/>
                      <a:r>
                        <a:rPr lang="ko-KR" altLang="en-US" sz="1300" dirty="0" smtClean="0"/>
                        <a:t>기획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008031"/>
                  </a:ext>
                </a:extLst>
              </a:tr>
              <a:tr h="798144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 smtClean="0"/>
                    </a:p>
                    <a:p>
                      <a:pPr algn="ctr" latinLnBrk="1"/>
                      <a:r>
                        <a:rPr lang="en-US" altLang="ko-KR" sz="1300" dirty="0" smtClean="0"/>
                        <a:t>DB </a:t>
                      </a:r>
                      <a:r>
                        <a:rPr lang="ko-KR" altLang="en-US" sz="1300" dirty="0" smtClean="0"/>
                        <a:t>설계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586900"/>
                  </a:ext>
                </a:extLst>
              </a:tr>
              <a:tr h="798144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 smtClean="0"/>
                    </a:p>
                    <a:p>
                      <a:pPr algn="ctr" latinLnBrk="1"/>
                      <a:r>
                        <a:rPr lang="en-US" altLang="ko-KR" sz="1300" dirty="0" smtClean="0"/>
                        <a:t>LMS</a:t>
                      </a:r>
                      <a:r>
                        <a:rPr lang="ko-KR" altLang="en-US" sz="1300" dirty="0" smtClean="0"/>
                        <a:t> 제작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451349"/>
                  </a:ext>
                </a:extLst>
              </a:tr>
              <a:tr h="798144">
                <a:tc>
                  <a:txBody>
                    <a:bodyPr/>
                    <a:lstStyle/>
                    <a:p>
                      <a:pPr algn="ctr" latinLnBrk="1"/>
                      <a:endParaRPr lang="en-US" altLang="ko-KR" sz="1300" dirty="0" smtClean="0"/>
                    </a:p>
                    <a:p>
                      <a:pPr algn="ctr" latinLnBrk="1"/>
                      <a:r>
                        <a:rPr lang="ko-KR" altLang="en-US" sz="1300" dirty="0" smtClean="0"/>
                        <a:t>게임 개발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87225"/>
                  </a:ext>
                </a:extLst>
              </a:tr>
              <a:tr h="798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총정리</a:t>
                      </a:r>
                      <a:r>
                        <a:rPr lang="en-US" altLang="ko-KR" sz="1300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1300" dirty="0" smtClean="0"/>
                        <a:t>발표 준비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846145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9975273" y="6493164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17898" y="2467791"/>
            <a:ext cx="1710241" cy="1159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43287" y="3284626"/>
            <a:ext cx="1710241" cy="1159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43287" y="4049417"/>
            <a:ext cx="5440955" cy="1291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64160" y="4827465"/>
            <a:ext cx="3720081" cy="1273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453943" y="5646174"/>
            <a:ext cx="1710241" cy="11592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1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역할 분담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75273" y="6571673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482556" y="2541179"/>
            <a:ext cx="11128197" cy="40013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872010" y="2740670"/>
            <a:ext cx="10321264" cy="10795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968668" y="528626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731019" y="5284832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1789656" y="280823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8202230" y="5308416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5155957" y="3874269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8202230" y="38647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6734068" y="2799328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872010" y="5226174"/>
            <a:ext cx="10321264" cy="10795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1176688" y="5284832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8096204" y="5284832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888686" y="3996722"/>
            <a:ext cx="10321264" cy="10795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1789656" y="4053466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6734068" y="4044564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3371859" y="1246009"/>
            <a:ext cx="5312971" cy="1079500"/>
          </a:xfrm>
          <a:prstGeom prst="roundRect">
            <a:avLst>
              <a:gd name="adj" fmla="val 24114"/>
            </a:avLst>
          </a:prstGeom>
          <a:solidFill>
            <a:srgbClr val="D7D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3587033" y="1303159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95" y="1480053"/>
            <a:ext cx="685717" cy="685717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3A2E91-F1C6-A076-8655-E7CF3788DD79}"/>
              </a:ext>
            </a:extLst>
          </p:cNvPr>
          <p:cNvSpPr/>
          <p:nvPr/>
        </p:nvSpPr>
        <p:spPr>
          <a:xfrm>
            <a:off x="6028344" y="1649815"/>
            <a:ext cx="23037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공간 개발</a:t>
            </a:r>
            <a:endParaRPr lang="en-US" altLang="ko-KR" sz="14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B3A2E91-F1C6-A076-8655-E7CF3788DD79}"/>
              </a:ext>
            </a:extLst>
          </p:cNvPr>
          <p:cNvSpPr/>
          <p:nvPr/>
        </p:nvSpPr>
        <p:spPr>
          <a:xfrm>
            <a:off x="4536689" y="1450350"/>
            <a:ext cx="1879530" cy="615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황연주</a:t>
            </a:r>
            <a:endParaRPr lang="en-US" altLang="ko-KR" sz="2600" b="1" dirty="0" smtClean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3A2E91-F1C6-A076-8655-E7CF3788DD79}"/>
              </a:ext>
            </a:extLst>
          </p:cNvPr>
          <p:cNvSpPr/>
          <p:nvPr/>
        </p:nvSpPr>
        <p:spPr>
          <a:xfrm>
            <a:off x="9111507" y="5355546"/>
            <a:ext cx="1595506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9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김하늘</a:t>
            </a:r>
            <a:endParaRPr lang="en-US" altLang="ko-KR" sz="1900" b="1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자료실 개발 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3A2E91-F1C6-A076-8655-E7CF3788DD79}"/>
              </a:ext>
            </a:extLst>
          </p:cNvPr>
          <p:cNvSpPr/>
          <p:nvPr/>
        </p:nvSpPr>
        <p:spPr>
          <a:xfrm>
            <a:off x="5544713" y="5387058"/>
            <a:ext cx="1920068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900" b="1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민솔기</a:t>
            </a:r>
            <a:endParaRPr lang="en-US" altLang="ko-KR" sz="1900" b="1" dirty="0" smtClean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상점 개발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B3A2E91-F1C6-A076-8655-E7CF3788DD79}"/>
              </a:ext>
            </a:extLst>
          </p:cNvPr>
          <p:cNvSpPr/>
          <p:nvPr/>
        </p:nvSpPr>
        <p:spPr>
          <a:xfrm>
            <a:off x="7319133" y="2906838"/>
            <a:ext cx="3638577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900" b="1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송준현</a:t>
            </a:r>
            <a:endParaRPr lang="en-US" altLang="ko-KR" sz="1900" b="1" dirty="0" smtClean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회원관리</a:t>
            </a:r>
            <a:r>
              <a:rPr lang="en-US" altLang="ko-KR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13" y="5437725"/>
            <a:ext cx="706581" cy="70658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1" y="2935574"/>
            <a:ext cx="692708" cy="692708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B3A2E91-F1C6-A076-8655-E7CF3788DD79}"/>
              </a:ext>
            </a:extLst>
          </p:cNvPr>
          <p:cNvSpPr/>
          <p:nvPr/>
        </p:nvSpPr>
        <p:spPr>
          <a:xfrm>
            <a:off x="3181146" y="4140472"/>
            <a:ext cx="1974662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900" b="1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윤의석</a:t>
            </a:r>
            <a:endParaRPr lang="en-US" altLang="ko-KR" sz="1900" b="1" dirty="0" smtClean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 개발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3A2E91-F1C6-A076-8655-E7CF3788DD79}"/>
              </a:ext>
            </a:extLst>
          </p:cNvPr>
          <p:cNvSpPr/>
          <p:nvPr/>
        </p:nvSpPr>
        <p:spPr>
          <a:xfrm>
            <a:off x="2234506" y="5361967"/>
            <a:ext cx="1618864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9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이승윤</a:t>
            </a:r>
            <a:endParaRPr lang="en-US" altLang="ko-KR" sz="1900" b="1" dirty="0" smtClean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개발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3A2E91-F1C6-A076-8655-E7CF3788DD79}"/>
              </a:ext>
            </a:extLst>
          </p:cNvPr>
          <p:cNvSpPr/>
          <p:nvPr/>
        </p:nvSpPr>
        <p:spPr>
          <a:xfrm>
            <a:off x="8093145" y="4121699"/>
            <a:ext cx="2122399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900" b="1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임찬우</a:t>
            </a:r>
            <a:endParaRPr lang="en-US" altLang="ko-KR" sz="1900" b="1" dirty="0" smtClean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공간 개발</a:t>
            </a:r>
            <a:endParaRPr lang="en-US" altLang="ko-KR" sz="12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3A2E91-F1C6-A076-8655-E7CF3788DD79}"/>
              </a:ext>
            </a:extLst>
          </p:cNvPr>
          <p:cNvSpPr/>
          <p:nvPr/>
        </p:nvSpPr>
        <p:spPr>
          <a:xfrm>
            <a:off x="3163603" y="2878543"/>
            <a:ext cx="1995607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9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전지혜</a:t>
            </a:r>
            <a:endParaRPr lang="en-US" altLang="ko-KR" sz="1900" b="1" dirty="0" smtClean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영상 부분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18" y="5379692"/>
            <a:ext cx="688266" cy="68826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11" y="4177696"/>
            <a:ext cx="695920" cy="69592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76" y="4165272"/>
            <a:ext cx="724493" cy="72449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05" y="2925302"/>
            <a:ext cx="732080" cy="732080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4541304" y="5283401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46" y="5444341"/>
            <a:ext cx="679953" cy="67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1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41851" y="2823410"/>
            <a:ext cx="150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828666" y="3438435"/>
            <a:ext cx="253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기대 효과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9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기대 효과 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737250" y="5668320"/>
            <a:ext cx="3336297" cy="835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게임과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유사한 구성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고등학생의 흥미를 자극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지루함 없이 </a:t>
            </a:r>
            <a:r>
              <a:rPr lang="ko-KR" altLang="en-US" sz="12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어휘와 문장 구성 능력 향상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1489310" y="1349941"/>
            <a:ext cx="3236111" cy="690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캘린더 형식 출석 및 포인트 기록 시각화로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학습자의 진행 상황을 직관적으로 파악하고 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자기주도 </a:t>
            </a:r>
            <a:r>
              <a:rPr lang="ko-KR" altLang="en-US" sz="1200" b="1" dirty="0" err="1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학습력</a:t>
            </a: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강화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203154" y="5788731"/>
            <a:ext cx="3860939" cy="722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단순한 텍스트 중심 학습이 아닌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Unity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반응형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콘텐츠로 </a:t>
            </a:r>
            <a:r>
              <a:rPr lang="ko-KR" altLang="en-US" sz="1200" b="1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몰입도 높은 교육 경험 제공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975273" y="6503797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100771" y="2564466"/>
            <a:ext cx="0" cy="9904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V="1">
            <a:off x="4954772" y="3553090"/>
            <a:ext cx="1145999" cy="67530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092885" y="3550031"/>
            <a:ext cx="1225834" cy="69810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2611549" y="3899082"/>
            <a:ext cx="2778957" cy="19711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4736941" y="755977"/>
            <a:ext cx="2778957" cy="19711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807922" y="3899082"/>
            <a:ext cx="2780278" cy="19711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2949826" y="4699981"/>
            <a:ext cx="200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몰입도 향상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2965911" y="5138412"/>
            <a:ext cx="1967349" cy="71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4477719" y="1349941"/>
            <a:ext cx="32461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기반</a:t>
            </a:r>
            <a:endParaRPr lang="en-US" altLang="ko-KR" sz="1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성취 시각화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6877342" y="4527730"/>
            <a:ext cx="256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인터랙티브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경험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 flipV="1">
            <a:off x="4993608" y="2000985"/>
            <a:ext cx="2254103" cy="80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 flipV="1">
            <a:off x="7039601" y="5228874"/>
            <a:ext cx="2259445" cy="25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50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추진 배경 및 필요성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88185" y="6506611"/>
            <a:ext cx="2295241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89" y="915454"/>
            <a:ext cx="5280869" cy="281889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1656639"/>
            <a:ext cx="4625631" cy="4344599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673767" y="6177558"/>
            <a:ext cx="2428444" cy="537039"/>
          </a:xfrm>
          <a:prstGeom prst="wedgeRoundRectCallout">
            <a:avLst>
              <a:gd name="adj1" fmla="val -21321"/>
              <a:gd name="adj2" fmla="val -70833"/>
              <a:gd name="adj3" fmla="val 16667"/>
            </a:avLst>
          </a:prstGeom>
          <a:solidFill>
            <a:srgbClr val="E2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문해력</a:t>
            </a:r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부족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990740" y="1019954"/>
            <a:ext cx="2278213" cy="528508"/>
          </a:xfrm>
          <a:prstGeom prst="wedgeRoundRectCallout">
            <a:avLst>
              <a:gd name="adj1" fmla="val 60189"/>
              <a:gd name="adj2" fmla="val 22485"/>
              <a:gd name="adj3" fmla="val 16667"/>
            </a:avLst>
          </a:prstGeom>
          <a:solidFill>
            <a:srgbClr val="E2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어휘력 부족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6663559" y="3897086"/>
            <a:ext cx="5256298" cy="28099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https://postfiles.pstatic.net/MjAyMjAyMDdfMTY5/MDAxNjQ0MjMyOTAyNjky.xJ5cPO3FqsBoWgNcEhrAXo2w5d2HTWGcP4A0uwMLHpYg.AzXHrKwLCZSB7BzHwEqBaDzldVaVG8U1zFgn4cor57gg.JPEG.youthassembly/6.jpg?type=w96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35" y="4072141"/>
            <a:ext cx="4428869" cy="21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5522496" y="4777342"/>
            <a:ext cx="724827" cy="630381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59138" y="6273037"/>
            <a:ext cx="490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청소년들의 어휘력 수준은 전반적으로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낮은편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8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추진 배경 및 필요성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1" y="1146421"/>
            <a:ext cx="11158006" cy="193395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975273" y="6506611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4" y="3414717"/>
            <a:ext cx="3364774" cy="3364774"/>
          </a:xfrm>
          <a:prstGeom prst="rect">
            <a:avLst/>
          </a:prstGeom>
        </p:spPr>
      </p:pic>
      <p:sp>
        <p:nvSpPr>
          <p:cNvPr id="6" name="타원형 설명선 5"/>
          <p:cNvSpPr/>
          <p:nvPr/>
        </p:nvSpPr>
        <p:spPr>
          <a:xfrm rot="185567">
            <a:off x="3538616" y="2967816"/>
            <a:ext cx="1816500" cy="1547892"/>
          </a:xfrm>
          <a:prstGeom prst="wedgeEllipseCallout">
            <a:avLst>
              <a:gd name="adj1" fmla="val -49162"/>
              <a:gd name="adj2" fmla="val 45427"/>
            </a:avLst>
          </a:prstGeom>
          <a:solidFill>
            <a:srgbClr val="F5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영어 </a:t>
            </a: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학습</a:t>
            </a:r>
            <a:endParaRPr lang="en-US" altLang="ko-KR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>
              <a:defRPr/>
            </a:pP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게임은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>
              <a:defRPr/>
            </a:pP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많은데</a:t>
            </a:r>
            <a:endParaRPr lang="en-US" altLang="ko-KR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>
              <a:defRPr/>
            </a:pP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국어는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?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줄무늬가 있는 오른쪽 화살표 6"/>
          <p:cNvSpPr/>
          <p:nvPr/>
        </p:nvSpPr>
        <p:spPr>
          <a:xfrm>
            <a:off x="6002626" y="5097104"/>
            <a:ext cx="692211" cy="740170"/>
          </a:xfrm>
          <a:prstGeom prst="stripedRightArrow">
            <a:avLst/>
          </a:prstGeom>
          <a:solidFill>
            <a:srgbClr val="458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88824" y="4819012"/>
            <a:ext cx="4934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기초가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우리말 어휘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학생들의 학습은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부족합니다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쉽고 재미있게 배울 수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게임형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한국어 어휘 학습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LMS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필요함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4560" y="3549827"/>
            <a:ext cx="5382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우리말 어휘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게임으로 배우다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10" name="1/2 액자 9"/>
          <p:cNvSpPr/>
          <p:nvPr/>
        </p:nvSpPr>
        <p:spPr>
          <a:xfrm>
            <a:off x="6000389" y="3454489"/>
            <a:ext cx="348343" cy="359228"/>
          </a:xfrm>
          <a:prstGeom prst="halfFrame">
            <a:avLst/>
          </a:prstGeom>
          <a:solidFill>
            <a:srgbClr val="91B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1/2 액자 14"/>
          <p:cNvSpPr/>
          <p:nvPr/>
        </p:nvSpPr>
        <p:spPr>
          <a:xfrm rot="10800000">
            <a:off x="11394257" y="3959602"/>
            <a:ext cx="348343" cy="359228"/>
          </a:xfrm>
          <a:prstGeom prst="halfFrame">
            <a:avLst/>
          </a:prstGeom>
          <a:solidFill>
            <a:srgbClr val="91B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목표 및 방향성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75273" y="6493164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6503" y="4833257"/>
            <a:ext cx="3540477" cy="641912"/>
          </a:xfrm>
          <a:prstGeom prst="roundRect">
            <a:avLst/>
          </a:prstGeom>
          <a:solidFill>
            <a:srgbClr val="F5D8D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22" name="TextBox 21"/>
          <p:cNvSpPr txBox="1"/>
          <p:nvPr/>
        </p:nvSpPr>
        <p:spPr>
          <a:xfrm>
            <a:off x="631935" y="4992630"/>
            <a:ext cx="33250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청소년들의 기초 국어 어휘력 향상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301053" y="4833256"/>
            <a:ext cx="3540477" cy="641912"/>
          </a:xfrm>
          <a:prstGeom prst="roundRect">
            <a:avLst/>
          </a:prstGeom>
          <a:solidFill>
            <a:srgbClr val="F5D8D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05034" y="4833256"/>
            <a:ext cx="3540477" cy="641912"/>
          </a:xfrm>
          <a:prstGeom prst="roundRect">
            <a:avLst/>
          </a:prstGeom>
          <a:solidFill>
            <a:srgbClr val="F5D8D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25" name="TextBox 24"/>
          <p:cNvSpPr txBox="1"/>
          <p:nvPr/>
        </p:nvSpPr>
        <p:spPr>
          <a:xfrm>
            <a:off x="4476518" y="4992630"/>
            <a:ext cx="33250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기반의 즐거운 학습 환경 제공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4114" y="4992629"/>
            <a:ext cx="27344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지속 가능한 학습 습관 형성</a:t>
            </a:r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2" y="1818167"/>
            <a:ext cx="3540477" cy="29354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53" y="1818167"/>
            <a:ext cx="3540477" cy="293540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5034" y="1818167"/>
            <a:ext cx="3540478" cy="29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목표 및 방향성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9" name="다이어그램 58"/>
          <p:cNvGraphicFramePr/>
          <p:nvPr>
            <p:extLst>
              <p:ext uri="{D42A27DB-BD31-4B8C-83A1-F6EECF244321}">
                <p14:modId xmlns:p14="http://schemas.microsoft.com/office/powerpoint/2010/main" val="3944967099"/>
              </p:ext>
            </p:extLst>
          </p:nvPr>
        </p:nvGraphicFramePr>
        <p:xfrm>
          <a:off x="2593101" y="1531089"/>
          <a:ext cx="7118454" cy="4394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왼쪽 화살표 12"/>
          <p:cNvSpPr/>
          <p:nvPr/>
        </p:nvSpPr>
        <p:spPr>
          <a:xfrm>
            <a:off x="3415836" y="3120732"/>
            <a:ext cx="275778" cy="345484"/>
          </a:xfrm>
          <a:prstGeom prst="leftArrow">
            <a:avLst/>
          </a:prstGeom>
          <a:solidFill>
            <a:srgbClr val="C6B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8196" y="964141"/>
            <a:ext cx="298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고등학생 수준에 맞춘 단계별 콘텐츠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왼쪽 화살표 59"/>
          <p:cNvSpPr/>
          <p:nvPr/>
        </p:nvSpPr>
        <p:spPr>
          <a:xfrm rot="10800000">
            <a:off x="8616401" y="3120733"/>
            <a:ext cx="275778" cy="345484"/>
          </a:xfrm>
          <a:prstGeom prst="leftArrow">
            <a:avLst/>
          </a:prstGeom>
          <a:solidFill>
            <a:srgbClr val="D7DB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왼쪽 화살표 60"/>
          <p:cNvSpPr/>
          <p:nvPr/>
        </p:nvSpPr>
        <p:spPr>
          <a:xfrm rot="16200000">
            <a:off x="7127508" y="5752942"/>
            <a:ext cx="275778" cy="345484"/>
          </a:xfrm>
          <a:prstGeom prst="leftArrow">
            <a:avLst/>
          </a:prstGeom>
          <a:solidFill>
            <a:srgbClr val="D1C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왼쪽 화살표 61"/>
          <p:cNvSpPr/>
          <p:nvPr/>
        </p:nvSpPr>
        <p:spPr>
          <a:xfrm rot="16200000">
            <a:off x="4951722" y="5752942"/>
            <a:ext cx="275778" cy="345484"/>
          </a:xfrm>
          <a:prstGeom prst="leftArrow">
            <a:avLst/>
          </a:prstGeom>
          <a:solidFill>
            <a:srgbClr val="F5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왼쪽 화살표 62"/>
          <p:cNvSpPr/>
          <p:nvPr/>
        </p:nvSpPr>
        <p:spPr>
          <a:xfrm rot="5400000">
            <a:off x="6014439" y="1284256"/>
            <a:ext cx="275778" cy="345484"/>
          </a:xfrm>
          <a:prstGeom prst="leftArrow">
            <a:avLst/>
          </a:prstGeom>
          <a:solidFill>
            <a:srgbClr val="91B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514" y="3154974"/>
            <a:ext cx="2828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Unity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몰입형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게임으로 재미 유도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31900" y="6203566"/>
            <a:ext cx="304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오답 복습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 퀴즈 제공으로 장기 기억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563748" y="6203565"/>
            <a:ext cx="341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사자성어 등 다양한 언어 영역 확장 가능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133556" y="3154974"/>
            <a:ext cx="2950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진도 및 게임 결과를 통합 관리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975273" y="6503797"/>
            <a:ext cx="2216727" cy="286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560965" y="3438435"/>
            <a:ext cx="3070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서비스 개요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9844086" y="6507375"/>
            <a:ext cx="2305050" cy="310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요약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72715" y="998934"/>
            <a:ext cx="2944794" cy="2761059"/>
            <a:chOff x="272715" y="998934"/>
            <a:chExt cx="2944794" cy="27610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465DE71-6D4F-FCDD-06BD-BCE94E89CF64}"/>
                </a:ext>
              </a:extLst>
            </p:cNvPr>
            <p:cNvSpPr/>
            <p:nvPr/>
          </p:nvSpPr>
          <p:spPr>
            <a:xfrm>
              <a:off x="272715" y="998934"/>
              <a:ext cx="2944794" cy="22014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단어장 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오답노트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학습영상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832041" y="3348189"/>
              <a:ext cx="1826141" cy="411804"/>
              <a:chOff x="832041" y="3313207"/>
              <a:chExt cx="1826141" cy="41180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EF232-FA1B-8440-C01E-88DD8F64BC0B}"/>
                  </a:ext>
                </a:extLst>
              </p:cNvPr>
              <p:cNvSpPr txBox="1"/>
              <p:nvPr/>
            </p:nvSpPr>
            <p:spPr>
              <a:xfrm>
                <a:off x="1306529" y="335567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err="1" smtClean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학습탭</a:t>
                </a:r>
                <a:endParaRPr lang="ko-KR" altLang="en-US" b="1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C578B9-BE39-4ED7-602D-599526FC3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041" y="3313207"/>
                <a:ext cx="182614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그룹 34"/>
          <p:cNvGrpSpPr/>
          <p:nvPr/>
        </p:nvGrpSpPr>
        <p:grpSpPr>
          <a:xfrm>
            <a:off x="4610593" y="998934"/>
            <a:ext cx="2944794" cy="2782295"/>
            <a:chOff x="4610593" y="998934"/>
            <a:chExt cx="2944794" cy="278229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766D4A2-C27E-F538-FEE4-3752355F26D2}"/>
                </a:ext>
              </a:extLst>
            </p:cNvPr>
            <p:cNvSpPr/>
            <p:nvPr/>
          </p:nvSpPr>
          <p:spPr>
            <a:xfrm>
              <a:off x="4610593" y="998934"/>
              <a:ext cx="2944794" cy="2201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커뮤니티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문의사항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169919" y="3369425"/>
              <a:ext cx="1826141" cy="411804"/>
              <a:chOff x="832041" y="3313207"/>
              <a:chExt cx="1826141" cy="41180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EF232-FA1B-8440-C01E-88DD8F64BC0B}"/>
                  </a:ext>
                </a:extLst>
              </p:cNvPr>
              <p:cNvSpPr txBox="1"/>
              <p:nvPr/>
            </p:nvSpPr>
            <p:spPr>
              <a:xfrm>
                <a:off x="1306529" y="335567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게시판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F8C578B9-BE39-4ED7-602D-599526FC3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041" y="3313207"/>
                <a:ext cx="182614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/>
          <p:cNvGrpSpPr/>
          <p:nvPr/>
        </p:nvGrpSpPr>
        <p:grpSpPr>
          <a:xfrm>
            <a:off x="8948471" y="998934"/>
            <a:ext cx="2944794" cy="2781904"/>
            <a:chOff x="8948471" y="998934"/>
            <a:chExt cx="2944794" cy="278190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BDB582-3841-0AF4-E29F-C78076681407}"/>
                </a:ext>
              </a:extLst>
            </p:cNvPr>
            <p:cNvSpPr/>
            <p:nvPr/>
          </p:nvSpPr>
          <p:spPr>
            <a:xfrm>
              <a:off x="8948471" y="998934"/>
              <a:ext cx="2944794" cy="22014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정보 수정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출석 체크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통계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9507798" y="3369034"/>
              <a:ext cx="1826141" cy="411804"/>
              <a:chOff x="832041" y="3313207"/>
              <a:chExt cx="1826141" cy="41180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EEF232-FA1B-8440-C01E-88DD8F64BC0B}"/>
                  </a:ext>
                </a:extLst>
              </p:cNvPr>
              <p:cNvSpPr txBox="1"/>
              <p:nvPr/>
            </p:nvSpPr>
            <p:spPr>
              <a:xfrm>
                <a:off x="1075696" y="3355679"/>
                <a:ext cx="1338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마이페이지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F8C578B9-BE39-4ED7-602D-599526FC3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041" y="3313207"/>
                <a:ext cx="182614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/>
          <p:cNvGrpSpPr/>
          <p:nvPr/>
        </p:nvGrpSpPr>
        <p:grpSpPr>
          <a:xfrm>
            <a:off x="272715" y="3950254"/>
            <a:ext cx="2944794" cy="2781904"/>
            <a:chOff x="8948471" y="998934"/>
            <a:chExt cx="2944794" cy="278190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BBDB582-3841-0AF4-E29F-C78076681407}"/>
                </a:ext>
              </a:extLst>
            </p:cNvPr>
            <p:cNvSpPr/>
            <p:nvPr/>
          </p:nvSpPr>
          <p:spPr>
            <a:xfrm>
              <a:off x="8948471" y="998934"/>
              <a:ext cx="2944794" cy="22014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</a:t>
              </a:r>
              <a:r>
                <a:rPr lang="en-US" altLang="ko-KR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미로 찾기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다트 던지기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스키 타기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타이핑 게임 등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9507798" y="3369034"/>
              <a:ext cx="1826141" cy="411804"/>
              <a:chOff x="832041" y="3313207"/>
              <a:chExt cx="1826141" cy="41180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EEF232-FA1B-8440-C01E-88DD8F64BC0B}"/>
                  </a:ext>
                </a:extLst>
              </p:cNvPr>
              <p:cNvSpPr txBox="1"/>
              <p:nvPr/>
            </p:nvSpPr>
            <p:spPr>
              <a:xfrm>
                <a:off x="1306530" y="335567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게임탭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8C578B9-BE39-4ED7-602D-599526FC3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041" y="3313207"/>
                <a:ext cx="182614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그룹 41"/>
          <p:cNvGrpSpPr/>
          <p:nvPr/>
        </p:nvGrpSpPr>
        <p:grpSpPr>
          <a:xfrm>
            <a:off x="4610591" y="3950254"/>
            <a:ext cx="2944794" cy="2782295"/>
            <a:chOff x="4610593" y="998934"/>
            <a:chExt cx="2944794" cy="278229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766D4A2-C27E-F538-FEE4-3752355F26D2}"/>
                </a:ext>
              </a:extLst>
            </p:cNvPr>
            <p:cNvSpPr/>
            <p:nvPr/>
          </p:nvSpPr>
          <p:spPr>
            <a:xfrm>
              <a:off x="4610593" y="998934"/>
              <a:ext cx="2944794" cy="2201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한국어 어휘 사전 </a:t>
              </a:r>
              <a:r>
                <a:rPr lang="en-US" altLang="ko-KR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 제공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5169919" y="3369425"/>
              <a:ext cx="1826141" cy="411804"/>
              <a:chOff x="832041" y="3313207"/>
              <a:chExt cx="1826141" cy="41180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EEF232-FA1B-8440-C01E-88DD8F64BC0B}"/>
                  </a:ext>
                </a:extLst>
              </p:cNvPr>
              <p:cNvSpPr txBox="1"/>
              <p:nvPr/>
            </p:nvSpPr>
            <p:spPr>
              <a:xfrm>
                <a:off x="1306529" y="335567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자료실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8C578B9-BE39-4ED7-602D-599526FC3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041" y="3313207"/>
                <a:ext cx="182614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그룹 46"/>
          <p:cNvGrpSpPr/>
          <p:nvPr/>
        </p:nvGrpSpPr>
        <p:grpSpPr>
          <a:xfrm>
            <a:off x="8948471" y="3991944"/>
            <a:ext cx="2944794" cy="2761059"/>
            <a:chOff x="272715" y="998934"/>
            <a:chExt cx="2944794" cy="276105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465DE71-6D4F-FCDD-06BD-BCE94E89CF64}"/>
                </a:ext>
              </a:extLst>
            </p:cNvPr>
            <p:cNvSpPr/>
            <p:nvPr/>
          </p:nvSpPr>
          <p:spPr>
            <a:xfrm>
              <a:off x="272715" y="998934"/>
              <a:ext cx="2944794" cy="22014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포인트 보상으로 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프로필 꾸미기 기능</a:t>
              </a:r>
              <a:endParaRPr lang="en-US" altLang="ko-KR" dirty="0" smtClean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</a:t>
              </a:r>
              <a:r>
                <a:rPr lang="en-US" altLang="ko-KR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닉네임</a:t>
              </a:r>
              <a:r>
                <a:rPr lang="en-US" altLang="ko-KR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프레임 등</a:t>
              </a:r>
              <a:r>
                <a:rPr lang="en-US" altLang="ko-KR" dirty="0" smtClean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832041" y="3348189"/>
              <a:ext cx="1826141" cy="411804"/>
              <a:chOff x="832041" y="3313207"/>
              <a:chExt cx="1826141" cy="41180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EEF232-FA1B-8440-C01E-88DD8F64BC0B}"/>
                  </a:ext>
                </a:extLst>
              </p:cNvPr>
              <p:cNvSpPr txBox="1"/>
              <p:nvPr/>
            </p:nvSpPr>
            <p:spPr>
              <a:xfrm>
                <a:off x="1075696" y="3355679"/>
                <a:ext cx="1338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포인트상점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8C578B9-BE39-4ED7-602D-599526FC3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041" y="3313207"/>
                <a:ext cx="1826141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2" name="Picture 18" descr="Q&amp;a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58" y="1133884"/>
            <a:ext cx="627379" cy="62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resentation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695" y="1139921"/>
            <a:ext cx="731315" cy="7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resentation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2" y="4041651"/>
            <a:ext cx="737352" cy="7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resentation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82" y="1133884"/>
            <a:ext cx="737352" cy="7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resentation ic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955" y="4088723"/>
            <a:ext cx="715982" cy="71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Game controller ico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540" y="4041651"/>
            <a:ext cx="707470" cy="70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4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732</Words>
  <Application>Microsoft Office PowerPoint</Application>
  <PresentationFormat>와이드스크린</PresentationFormat>
  <Paragraphs>269</Paragraphs>
  <Slides>36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Pretendard</vt:lpstr>
      <vt:lpstr>Pretendard Black</vt:lpstr>
      <vt:lpstr>맑은 고딕</vt:lpstr>
      <vt:lpstr>새굴림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dw-014</cp:lastModifiedBy>
  <cp:revision>84</cp:revision>
  <dcterms:created xsi:type="dcterms:W3CDTF">2022-12-21T02:15:26Z</dcterms:created>
  <dcterms:modified xsi:type="dcterms:W3CDTF">2025-08-06T08:26:32Z</dcterms:modified>
</cp:coreProperties>
</file>